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37" r:id="rId3"/>
    <p:sldId id="312" r:id="rId4"/>
    <p:sldId id="288" r:id="rId5"/>
    <p:sldId id="289" r:id="rId6"/>
    <p:sldId id="290" r:id="rId7"/>
    <p:sldId id="291" r:id="rId8"/>
    <p:sldId id="292" r:id="rId9"/>
    <p:sldId id="301" r:id="rId11"/>
    <p:sldId id="281" r:id="rId12"/>
    <p:sldId id="270" r:id="rId13"/>
    <p:sldId id="271" r:id="rId14"/>
    <p:sldId id="272" r:id="rId15"/>
    <p:sldId id="302" r:id="rId16"/>
    <p:sldId id="314" r:id="rId17"/>
    <p:sldId id="260" r:id="rId18"/>
    <p:sldId id="303" r:id="rId19"/>
    <p:sldId id="315" r:id="rId20"/>
    <p:sldId id="304" r:id="rId21"/>
    <p:sldId id="307" r:id="rId22"/>
    <p:sldId id="305" r:id="rId23"/>
    <p:sldId id="306" r:id="rId24"/>
    <p:sldId id="308" r:id="rId25"/>
    <p:sldId id="309" r:id="rId26"/>
    <p:sldId id="311" r:id="rId27"/>
    <p:sldId id="321" r:id="rId28"/>
    <p:sldId id="25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77" autoAdjust="0"/>
    <p:restoredTop sz="94660"/>
  </p:normalViewPr>
  <p:slideViewPr>
    <p:cSldViewPr snapToGrid="0">
      <p:cViewPr>
        <p:scale>
          <a:sx n="66" d="100"/>
          <a:sy n="66" d="100"/>
        </p:scale>
        <p:origin x="4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D7C11-3E33-4C52-93C3-A94FB09D2A3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B1EAC-AE77-4022-818F-6D4EA8AC189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8.jpe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image" Target="../media/image17.jpeg"/><Relationship Id="rId7" Type="http://schemas.openxmlformats.org/officeDocument/2006/relationships/image" Target="../media/image16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20.jpeg"/><Relationship Id="rId10" Type="http://schemas.openxmlformats.org/officeDocument/2006/relationships/image" Target="../media/image19.jpeg"/><Relationship Id="rId1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jpeg"/><Relationship Id="rId8" Type="http://schemas.openxmlformats.org/officeDocument/2006/relationships/image" Target="../media/image28.jpeg"/><Relationship Id="rId7" Type="http://schemas.openxmlformats.org/officeDocument/2006/relationships/image" Target="../media/image27.jpeg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7" Type="http://schemas.openxmlformats.org/officeDocument/2006/relationships/slideLayout" Target="../slideLayouts/slideLayout2.xml"/><Relationship Id="rId26" Type="http://schemas.openxmlformats.org/officeDocument/2006/relationships/image" Target="../media/image46.png"/><Relationship Id="rId25" Type="http://schemas.openxmlformats.org/officeDocument/2006/relationships/image" Target="../media/image45.jpeg"/><Relationship Id="rId24" Type="http://schemas.openxmlformats.org/officeDocument/2006/relationships/image" Target="../media/image44.jpeg"/><Relationship Id="rId23" Type="http://schemas.openxmlformats.org/officeDocument/2006/relationships/image" Target="../media/image43.jpeg"/><Relationship Id="rId22" Type="http://schemas.openxmlformats.org/officeDocument/2006/relationships/image" Target="../media/image42.jpeg"/><Relationship Id="rId21" Type="http://schemas.openxmlformats.org/officeDocument/2006/relationships/image" Target="../media/image41.png"/><Relationship Id="rId20" Type="http://schemas.openxmlformats.org/officeDocument/2006/relationships/image" Target="../media/image40.jpeg"/><Relationship Id="rId2" Type="http://schemas.openxmlformats.org/officeDocument/2006/relationships/image" Target="../media/image22.jpeg"/><Relationship Id="rId19" Type="http://schemas.openxmlformats.org/officeDocument/2006/relationships/image" Target="../media/image39.jpeg"/><Relationship Id="rId18" Type="http://schemas.openxmlformats.org/officeDocument/2006/relationships/image" Target="../media/image38.jpeg"/><Relationship Id="rId17" Type="http://schemas.openxmlformats.org/officeDocument/2006/relationships/image" Target="../media/image37.jpeg"/><Relationship Id="rId16" Type="http://schemas.openxmlformats.org/officeDocument/2006/relationships/image" Target="../media/image36.jpeg"/><Relationship Id="rId15" Type="http://schemas.openxmlformats.org/officeDocument/2006/relationships/image" Target="../media/image35.jpeg"/><Relationship Id="rId14" Type="http://schemas.openxmlformats.org/officeDocument/2006/relationships/image" Target="../media/image34.png"/><Relationship Id="rId13" Type="http://schemas.openxmlformats.org/officeDocument/2006/relationships/image" Target="../media/image33.jpeg"/><Relationship Id="rId12" Type="http://schemas.openxmlformats.org/officeDocument/2006/relationships/image" Target="../media/image32.jpeg"/><Relationship Id="rId11" Type="http://schemas.openxmlformats.org/officeDocument/2006/relationships/image" Target="../media/image31.jpeg"/><Relationship Id="rId10" Type="http://schemas.openxmlformats.org/officeDocument/2006/relationships/image" Target="../media/image30.jpeg"/><Relationship Id="rId1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hyperlink" Target="http://www.meituan.com/" TargetMode="External"/><Relationship Id="rId4" Type="http://schemas.openxmlformats.org/officeDocument/2006/relationships/hyperlink" Target="http://www.dianping.com/" TargetMode="External"/><Relationship Id="rId3" Type="http://schemas.openxmlformats.org/officeDocument/2006/relationships/image" Target="../media/image7.pn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7.pn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9.png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8.jpeg"/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.jpeg"/><Relationship Id="rId8" Type="http://schemas.openxmlformats.org/officeDocument/2006/relationships/image" Target="../media/image55.jpeg"/><Relationship Id="rId7" Type="http://schemas.openxmlformats.org/officeDocument/2006/relationships/image" Target="../media/image54.jpeg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22.jpe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58.png"/><Relationship Id="rId10" Type="http://schemas.openxmlformats.org/officeDocument/2006/relationships/image" Target="../media/image57.png"/><Relationship Id="rId1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6.jpeg"/><Relationship Id="rId7" Type="http://schemas.openxmlformats.org/officeDocument/2006/relationships/image" Target="../media/image65.jpeg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image" Target="../media/image59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3.jpeg"/><Relationship Id="rId7" Type="http://schemas.openxmlformats.org/officeDocument/2006/relationships/image" Target="../media/image72.jpeg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png"/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0.jpeg"/><Relationship Id="rId8" Type="http://schemas.openxmlformats.org/officeDocument/2006/relationships/image" Target="../media/image79.jpeg"/><Relationship Id="rId7" Type="http://schemas.openxmlformats.org/officeDocument/2006/relationships/image" Target="../media/image78.jpeg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Relationship Id="rId3" Type="http://schemas.openxmlformats.org/officeDocument/2006/relationships/image" Target="../media/image74.jpeg"/><Relationship Id="rId2" Type="http://schemas.openxmlformats.org/officeDocument/2006/relationships/image" Target="../media/image67.jpe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81.jpeg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png"/><Relationship Id="rId8" Type="http://schemas.openxmlformats.org/officeDocument/2006/relationships/image" Target="../media/image87.jpeg"/><Relationship Id="rId7" Type="http://schemas.openxmlformats.org/officeDocument/2006/relationships/image" Target="../media/image86.jpeg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openxmlformats.org/officeDocument/2006/relationships/image" Target="../media/image83.jpeg"/><Relationship Id="rId3" Type="http://schemas.openxmlformats.org/officeDocument/2006/relationships/image" Target="../media/image82.jpeg"/><Relationship Id="rId2" Type="http://schemas.openxmlformats.org/officeDocument/2006/relationships/image" Target="../media/image67.jpeg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91.jpeg"/><Relationship Id="rId11" Type="http://schemas.openxmlformats.org/officeDocument/2006/relationships/image" Target="../media/image90.jpeg"/><Relationship Id="rId10" Type="http://schemas.openxmlformats.org/officeDocument/2006/relationships/image" Target="../media/image89.jpeg"/><Relationship Id="rId1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2.jpeg"/><Relationship Id="rId2" Type="http://schemas.openxmlformats.org/officeDocument/2006/relationships/image" Target="../media/image67.jpeg"/><Relationship Id="rId1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4.jpeg"/><Relationship Id="rId1" Type="http://schemas.openxmlformats.org/officeDocument/2006/relationships/image" Target="../media/image9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0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210" y="2049780"/>
            <a:ext cx="2347595" cy="1760855"/>
          </a:xfrm>
          <a:prstGeom prst="rect">
            <a:avLst/>
          </a:prstGeom>
        </p:spPr>
      </p:pic>
      <p:sp>
        <p:nvSpPr>
          <p:cNvPr id="3" name="标题 1"/>
          <p:cNvSpPr>
            <a:spLocks noGrp="1"/>
          </p:cNvSpPr>
          <p:nvPr/>
        </p:nvSpPr>
        <p:spPr>
          <a:xfrm>
            <a:off x="3875405" y="4817745"/>
            <a:ext cx="7266940" cy="176720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dirty="0"/>
              <a:t>1</a:t>
            </a:r>
            <a:r>
              <a:rPr lang="zh-CN" altLang="en-US" sz="1800" dirty="0"/>
              <a:t>、在广州历史最长</a:t>
            </a:r>
            <a:r>
              <a:rPr lang="zh-CN" altLang="en-US" sz="1800" dirty="0" smtClean="0"/>
              <a:t>的</a:t>
            </a:r>
            <a:r>
              <a:rPr lang="en-US" altLang="zh-CN" sz="1800" dirty="0" err="1" smtClean="0"/>
              <a:t>lasertag</a:t>
            </a:r>
            <a:r>
              <a:rPr lang="zh-CN" altLang="en-US" sz="1800" dirty="0"/>
              <a:t>运动场（</a:t>
            </a:r>
            <a:r>
              <a:rPr lang="en-US" altLang="zh-CN" sz="1800" dirty="0"/>
              <a:t>10</a:t>
            </a:r>
            <a:r>
              <a:rPr lang="zh-CN" altLang="en-US" sz="1800" dirty="0"/>
              <a:t>年多营业的历史）</a:t>
            </a:r>
            <a:br>
              <a:rPr lang="zh-CN" altLang="en-US" sz="1800" dirty="0"/>
            </a:br>
            <a:r>
              <a:rPr lang="en-US" altLang="zh-CN" sz="1800" dirty="0"/>
              <a:t>2</a:t>
            </a:r>
            <a:r>
              <a:rPr lang="zh-CN" altLang="en-US" sz="1800" dirty="0"/>
              <a:t>、多次被电视台访问</a:t>
            </a:r>
            <a:br>
              <a:rPr lang="zh-CN" altLang="en-US" sz="1800" dirty="0"/>
            </a:br>
            <a:r>
              <a:rPr lang="en-US" altLang="zh-CN" sz="1800" dirty="0"/>
              <a:t>3</a:t>
            </a:r>
            <a:r>
              <a:rPr lang="zh-CN" altLang="en-US" sz="1800" dirty="0"/>
              <a:t>、数量多的国际顶级单价</a:t>
            </a:r>
            <a:r>
              <a:rPr lang="zh-CN" altLang="en-US" sz="1800" dirty="0">
                <a:sym typeface="+mn-ea"/>
              </a:rPr>
              <a:t>几万元的</a:t>
            </a:r>
            <a:r>
              <a:rPr lang="en-US" altLang="zh-CN" sz="1800" dirty="0"/>
              <a:t>lasertag</a:t>
            </a:r>
            <a:r>
              <a:rPr lang="zh-CN" altLang="en-US" sz="1800" dirty="0"/>
              <a:t>装备（澳大利亚、新西兰）。</a:t>
            </a:r>
            <a:br>
              <a:rPr lang="zh-CN" altLang="en-US" sz="1800" dirty="0"/>
            </a:br>
            <a:r>
              <a:rPr lang="en-US" altLang="zh-CN" sz="1800" dirty="0"/>
              <a:t>4</a:t>
            </a:r>
            <a:r>
              <a:rPr lang="zh-CN" altLang="en-US" sz="1800" dirty="0"/>
              <a:t>、有创造于改装能力：发明了英雄模式、开发了</a:t>
            </a:r>
            <a:r>
              <a:rPr lang="en-US" altLang="zh-CN" sz="1800" dirty="0"/>
              <a:t>LED</a:t>
            </a:r>
            <a:r>
              <a:rPr lang="zh-CN" altLang="en-US" sz="1800" dirty="0"/>
              <a:t>主子通道、等其他新匹配</a:t>
            </a:r>
            <a:r>
              <a:rPr lang="en-US" altLang="zh-CN" sz="1800" dirty="0"/>
              <a:t>lasertag</a:t>
            </a:r>
            <a:r>
              <a:rPr lang="zh-CN" altLang="en-US" sz="1800" dirty="0"/>
              <a:t>游戏的附加道具。</a:t>
            </a:r>
            <a:br>
              <a:rPr lang="zh-CN" altLang="en-US" sz="1800" dirty="0"/>
            </a:br>
            <a:r>
              <a:rPr lang="en-US" altLang="zh-CN" sz="1800" dirty="0"/>
              <a:t>5</a:t>
            </a:r>
            <a:r>
              <a:rPr lang="zh-CN" altLang="en-US" sz="1800" dirty="0"/>
              <a:t>、一直受点评、美团等娱乐消费平台的高评价</a:t>
            </a:r>
            <a:endParaRPr lang="zh-CN" altLang="en-US" sz="1800" dirty="0"/>
          </a:p>
        </p:txBody>
      </p:sp>
      <p:sp>
        <p:nvSpPr>
          <p:cNvPr id="5" name="Text Box 4"/>
          <p:cNvSpPr txBox="1"/>
          <p:nvPr/>
        </p:nvSpPr>
        <p:spPr>
          <a:xfrm>
            <a:off x="889000" y="4062730"/>
            <a:ext cx="99758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>
                <a:latin typeface="Calibri" panose="020F0502020204030204" pitchFamily="34" charset="0"/>
              </a:rPr>
              <a:t>① 10</a:t>
            </a:r>
            <a:r>
              <a:rPr lang="zh-CN" altLang="en-US">
                <a:latin typeface="Calibri" panose="020F0502020204030204" pitchFamily="34" charset="0"/>
              </a:rPr>
              <a:t>年</a:t>
            </a:r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3480435" y="4062730"/>
            <a:ext cx="77851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>
                <a:latin typeface="Calibri" panose="020F0502020204030204" pitchFamily="34" charset="0"/>
              </a:rPr>
              <a:t>② TV</a:t>
            </a: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5364480" y="4062730"/>
            <a:ext cx="19329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>
                <a:latin typeface="Calibri" panose="020F0502020204030204" pitchFamily="34" charset="0"/>
              </a:rPr>
              <a:t>③ </a:t>
            </a:r>
            <a:r>
              <a:rPr lang="zh-CN" altLang="en-US">
                <a:latin typeface="Calibri" panose="020F0502020204030204" pitchFamily="34" charset="0"/>
              </a:rPr>
              <a:t>百万装备价值</a:t>
            </a:r>
            <a:endParaRPr lang="zh-CN" altLang="en-US">
              <a:latin typeface="Calibri" panose="020F0502020204030204" pitchFamily="34" charset="0"/>
            </a:endParaRPr>
          </a:p>
        </p:txBody>
      </p:sp>
      <p:pic>
        <p:nvPicPr>
          <p:cNvPr id="22" name="Picture 21" descr="10 years"/>
          <p:cNvPicPr>
            <a:picLocks noChangeAspect="1"/>
          </p:cNvPicPr>
          <p:nvPr/>
        </p:nvPicPr>
        <p:blipFill>
          <a:blip r:embed="rId2"/>
          <a:srcRect l="4783" r="10064"/>
          <a:stretch>
            <a:fillRect/>
          </a:stretch>
        </p:blipFill>
        <p:spPr>
          <a:xfrm>
            <a:off x="177165" y="1749425"/>
            <a:ext cx="2421255" cy="2061210"/>
          </a:xfrm>
          <a:prstGeom prst="rect">
            <a:avLst/>
          </a:prstGeom>
        </p:spPr>
      </p:pic>
      <p:pic>
        <p:nvPicPr>
          <p:cNvPr id="24" name="Picture 23" descr="10-years-in-busines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15" y="1191260"/>
            <a:ext cx="814705" cy="796925"/>
          </a:xfrm>
          <a:prstGeom prst="rect">
            <a:avLst/>
          </a:prstGeom>
        </p:spPr>
      </p:pic>
      <p:pic>
        <p:nvPicPr>
          <p:cNvPr id="26" name="Content Placeholder 25" descr="微信图片_20210109180750"/>
          <p:cNvPicPr>
            <a:picLocks noGrp="1" noChangeAspect="1"/>
          </p:cNvPicPr>
          <p:nvPr>
            <p:ph sz="half" idx="1"/>
          </p:nvPr>
        </p:nvPicPr>
        <p:blipFill>
          <a:blip r:embed="rId4"/>
          <a:srcRect l="23143" r="21896"/>
          <a:stretch>
            <a:fillRect/>
          </a:stretch>
        </p:blipFill>
        <p:spPr>
          <a:xfrm>
            <a:off x="5141595" y="2035810"/>
            <a:ext cx="2325370" cy="1774190"/>
          </a:xfrm>
          <a:prstGeom prst="rect">
            <a:avLst/>
          </a:prstGeom>
        </p:spPr>
      </p:pic>
      <p:sp>
        <p:nvSpPr>
          <p:cNvPr id="29" name="Text Box 28"/>
          <p:cNvSpPr txBox="1"/>
          <p:nvPr/>
        </p:nvSpPr>
        <p:spPr>
          <a:xfrm>
            <a:off x="487680" y="4963160"/>
            <a:ext cx="28092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ym typeface="+mn-ea"/>
              </a:rPr>
              <a:t>星际</a:t>
            </a:r>
            <a:r>
              <a:rPr lang="en-US" altLang="zh-CN" sz="3600" b="1" dirty="0">
                <a:sym typeface="+mn-ea"/>
              </a:rPr>
              <a:t>CS</a:t>
            </a:r>
            <a:br>
              <a:rPr lang="en-US" altLang="zh-CN" sz="3600" b="1" dirty="0">
                <a:sym typeface="+mn-ea"/>
              </a:rPr>
            </a:br>
            <a:r>
              <a:rPr lang="en-US" altLang="zh-CN" sz="3600" b="1" dirty="0">
                <a:sym typeface="+mn-ea"/>
              </a:rPr>
              <a:t>5</a:t>
            </a:r>
            <a:r>
              <a:rPr lang="zh-CN" altLang="en-US" sz="3600" b="1" dirty="0">
                <a:sym typeface="+mn-ea"/>
              </a:rPr>
              <a:t>大优势</a:t>
            </a:r>
            <a:endParaRPr lang="zh-CN" altLang="en-US" sz="3600" dirty="0"/>
          </a:p>
        </p:txBody>
      </p:sp>
      <p:pic>
        <p:nvPicPr>
          <p:cNvPr id="30" name="内容占位符 4"/>
          <p:cNvPicPr>
            <a:picLocks noGrp="1"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6" r="12868"/>
          <a:stretch>
            <a:fillRect/>
          </a:stretch>
        </p:blipFill>
        <p:spPr>
          <a:xfrm>
            <a:off x="7566025" y="2049780"/>
            <a:ext cx="2285365" cy="176022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/>
          <a:srcRect l="29003" t="37707" r="41005" b="38688"/>
          <a:stretch>
            <a:fillRect/>
          </a:stretch>
        </p:blipFill>
        <p:spPr>
          <a:xfrm>
            <a:off x="7610475" y="3079115"/>
            <a:ext cx="463550" cy="814070"/>
          </a:xfrm>
          <a:prstGeom prst="rect">
            <a:avLst/>
          </a:prstGeom>
        </p:spPr>
      </p:pic>
      <p:pic>
        <p:nvPicPr>
          <p:cNvPr id="34" name="Content Placeholder 25" descr="微信图片_20210109180750"/>
          <p:cNvPicPr>
            <a:picLocks noGrp="1" noChangeAspect="1"/>
          </p:cNvPicPr>
          <p:nvPr>
            <p:ph sz="half" idx="2"/>
          </p:nvPr>
        </p:nvPicPr>
        <p:blipFill>
          <a:blip r:embed="rId4"/>
          <a:srcRect l="82127" r="1628"/>
          <a:stretch>
            <a:fillRect/>
          </a:stretch>
        </p:blipFill>
        <p:spPr>
          <a:xfrm>
            <a:off x="9472295" y="3094355"/>
            <a:ext cx="302895" cy="782955"/>
          </a:xfrm>
          <a:prstGeom prst="rect">
            <a:avLst/>
          </a:prstGeom>
        </p:spPr>
      </p:pic>
      <p:sp>
        <p:nvSpPr>
          <p:cNvPr id="36" name="Text Box 35"/>
          <p:cNvSpPr txBox="1"/>
          <p:nvPr/>
        </p:nvSpPr>
        <p:spPr>
          <a:xfrm>
            <a:off x="8007985" y="4062730"/>
            <a:ext cx="140081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>
                <a:latin typeface="Calibri" panose="020F0502020204030204" pitchFamily="34" charset="0"/>
              </a:rPr>
              <a:t>④</a:t>
            </a:r>
            <a:r>
              <a:rPr lang="zh-CN" altLang="en-US">
                <a:latin typeface="Calibri" panose="020F0502020204030204" pitchFamily="34" charset="0"/>
                <a:sym typeface="Wingdings" panose="05000000000000000000" charset="0"/>
              </a:rPr>
              <a:t>开发能力</a:t>
            </a: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7" name="Text Box 36"/>
          <p:cNvSpPr txBox="1"/>
          <p:nvPr/>
        </p:nvSpPr>
        <p:spPr>
          <a:xfrm>
            <a:off x="10397490" y="4062730"/>
            <a:ext cx="94361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>
                <a:latin typeface="Calibri" panose="020F0502020204030204" pitchFamily="34" charset="0"/>
                <a:sym typeface="+mn-ea"/>
              </a:rPr>
              <a:t>⑤</a:t>
            </a:r>
            <a:r>
              <a:rPr lang="zh-CN">
                <a:latin typeface="Calibri" panose="020F0502020204030204" pitchFamily="34" charset="0"/>
                <a:sym typeface="+mn-ea"/>
              </a:rPr>
              <a:t>好评</a:t>
            </a:r>
            <a:endParaRPr lang="zh-CN">
              <a:latin typeface="Calibri" panose="020F0502020204030204" pitchFamily="34" charset="0"/>
              <a:sym typeface="+mn-ea"/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7"/>
          <a:srcRect l="26494" t="2917" r="49482" b="75462"/>
          <a:stretch>
            <a:fillRect/>
          </a:stretch>
        </p:blipFill>
        <p:spPr bwMode="auto">
          <a:xfrm>
            <a:off x="9950450" y="2962275"/>
            <a:ext cx="2055495" cy="541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0" name="Picture 99"/>
          <p:cNvPicPr/>
          <p:nvPr/>
        </p:nvPicPr>
        <p:blipFill>
          <a:blip r:embed="rId8"/>
          <a:srcRect r="6304" b="69852"/>
          <a:stretch>
            <a:fillRect/>
          </a:stretch>
        </p:blipFill>
        <p:spPr>
          <a:xfrm>
            <a:off x="10121900" y="2419350"/>
            <a:ext cx="1494790" cy="542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altLang="zh-CN" dirty="0"/>
              <a:t>1</a:t>
            </a:r>
            <a:r>
              <a:rPr lang="zh-CN" altLang="en-US" dirty="0"/>
              <a:t>、星际</a:t>
            </a:r>
            <a:r>
              <a:rPr lang="en-US" altLang="zh-CN" dirty="0"/>
              <a:t>CS</a:t>
            </a:r>
            <a:r>
              <a:rPr lang="zh-CN" altLang="en-US" dirty="0"/>
              <a:t>历史介绍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556" y="3932633"/>
            <a:ext cx="3633788" cy="27253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C:\Users\Vincent\Desktop\2016 GLT photos\2016-04-10 214202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24000" y="1052830"/>
            <a:ext cx="9144000" cy="562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35"/>
          <p:cNvGrpSpPr/>
          <p:nvPr/>
        </p:nvGrpSpPr>
        <p:grpSpPr bwMode="auto">
          <a:xfrm>
            <a:off x="2095472" y="2928934"/>
            <a:ext cx="1593850" cy="1357312"/>
            <a:chOff x="3530600" y="3357563"/>
            <a:chExt cx="1593814" cy="1357336"/>
          </a:xfrm>
        </p:grpSpPr>
        <p:sp>
          <p:nvSpPr>
            <p:cNvPr id="3092" name="ZoneTexte 17"/>
            <p:cNvSpPr txBox="1">
              <a:spLocks noChangeArrowheads="1"/>
            </p:cNvSpPr>
            <p:nvPr/>
          </p:nvSpPr>
          <p:spPr bwMode="auto">
            <a:xfrm>
              <a:off x="3530600" y="4406924"/>
              <a:ext cx="1593814" cy="307975"/>
            </a:xfrm>
            <a:prstGeom prst="rect">
              <a:avLst/>
            </a:prstGeom>
            <a:solidFill>
              <a:schemeClr val="bg1">
                <a:alpha val="54117"/>
              </a:schemeClr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400" b="1">
                  <a:latin typeface="Perpetua" panose="02020502060401020303" pitchFamily="18" charset="0"/>
                </a:rPr>
                <a:t>广州陈家祠分店</a:t>
              </a:r>
              <a:endParaRPr lang="zh-CN" altLang="en-US" sz="1400" b="1">
                <a:latin typeface="Perpetua" panose="02020502060401020303" pitchFamily="18" charset="0"/>
              </a:endParaRPr>
            </a:p>
          </p:txBody>
        </p:sp>
        <p:pic>
          <p:nvPicPr>
            <p:cNvPr id="3093" name="Picture 10" descr="C:\Users\Vincent\Desktop\成功的计划 广州陈家祠直通柏得来地下商业城\image8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30600" y="3357563"/>
              <a:ext cx="1590675" cy="995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e 32"/>
          <p:cNvGrpSpPr/>
          <p:nvPr/>
        </p:nvGrpSpPr>
        <p:grpSpPr bwMode="auto">
          <a:xfrm>
            <a:off x="2666977" y="1357298"/>
            <a:ext cx="1512887" cy="1357312"/>
            <a:chOff x="214313" y="3363913"/>
            <a:chExt cx="1512887" cy="1357324"/>
          </a:xfrm>
        </p:grpSpPr>
        <p:sp>
          <p:nvSpPr>
            <p:cNvPr id="3090" name="ZoneTexte 16"/>
            <p:cNvSpPr txBox="1">
              <a:spLocks noChangeArrowheads="1"/>
            </p:cNvSpPr>
            <p:nvPr/>
          </p:nvSpPr>
          <p:spPr bwMode="auto">
            <a:xfrm>
              <a:off x="217006" y="4413262"/>
              <a:ext cx="1505024" cy="307975"/>
            </a:xfrm>
            <a:prstGeom prst="rect">
              <a:avLst/>
            </a:prstGeom>
            <a:solidFill>
              <a:schemeClr val="bg1">
                <a:alpha val="54117"/>
              </a:schemeClr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400" b="1">
                  <a:latin typeface="Perpetua" panose="02020502060401020303" pitchFamily="18" charset="0"/>
                </a:rPr>
                <a:t>广州客村店</a:t>
              </a:r>
              <a:endParaRPr lang="zh-CN" altLang="en-US" sz="1400" b="1">
                <a:latin typeface="Perpetua" panose="02020502060401020303" pitchFamily="18" charset="0"/>
              </a:endParaRPr>
            </a:p>
          </p:txBody>
        </p:sp>
        <p:pic>
          <p:nvPicPr>
            <p:cNvPr id="3091" name="Picture 11" descr="C:\Users\Vincent\Desktop\成功计划方案 客村总店\2014-06-18 00.04.28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4313" y="3363913"/>
              <a:ext cx="1512887" cy="976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e 36"/>
          <p:cNvGrpSpPr/>
          <p:nvPr/>
        </p:nvGrpSpPr>
        <p:grpSpPr bwMode="auto">
          <a:xfrm>
            <a:off x="7096767" y="4428498"/>
            <a:ext cx="1463675" cy="1357312"/>
            <a:chOff x="5399087" y="3357563"/>
            <a:chExt cx="1464153" cy="1357114"/>
          </a:xfrm>
        </p:grpSpPr>
        <p:pic>
          <p:nvPicPr>
            <p:cNvPr id="3088" name="Picture 9" descr="C:\Users\Vincent\Desktop\成功的计划 泉州加盟店\Quanzhou laser tag\2013-10-04 12.36.17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399088" y="3357563"/>
              <a:ext cx="1458912" cy="958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9" name="ZoneTexte 18"/>
            <p:cNvSpPr txBox="1">
              <a:spLocks noChangeArrowheads="1"/>
            </p:cNvSpPr>
            <p:nvPr/>
          </p:nvSpPr>
          <p:spPr bwMode="auto">
            <a:xfrm>
              <a:off x="5399087" y="4406899"/>
              <a:ext cx="1464153" cy="307778"/>
            </a:xfrm>
            <a:prstGeom prst="rect">
              <a:avLst/>
            </a:prstGeom>
            <a:solidFill>
              <a:schemeClr val="bg1">
                <a:alpha val="54117"/>
              </a:schemeClr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400" b="1">
                  <a:latin typeface="Perpetua" panose="02020502060401020303" pitchFamily="18" charset="0"/>
                </a:rPr>
                <a:t>泉州分店</a:t>
              </a:r>
              <a:endParaRPr lang="zh-CN" altLang="en-US" sz="1400" b="1">
                <a:latin typeface="Perpetua" panose="02020502060401020303" pitchFamily="18" charset="0"/>
              </a:endParaRPr>
            </a:p>
          </p:txBody>
        </p:sp>
      </p:grpSp>
      <p:grpSp>
        <p:nvGrpSpPr>
          <p:cNvPr id="5" name="Groupe 34"/>
          <p:cNvGrpSpPr/>
          <p:nvPr/>
        </p:nvGrpSpPr>
        <p:grpSpPr bwMode="auto">
          <a:xfrm>
            <a:off x="3381673" y="4357695"/>
            <a:ext cx="1333500" cy="1379537"/>
            <a:chOff x="2024063" y="3357563"/>
            <a:chExt cx="1333500" cy="1379334"/>
          </a:xfrm>
        </p:grpSpPr>
        <p:pic>
          <p:nvPicPr>
            <p:cNvPr id="3086" name="Picture 3" descr="C:\Users\Vincent\Desktop\成功的计划广州星玺\DSCF4850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24063" y="3357563"/>
              <a:ext cx="1333500" cy="1000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7" name="ZoneTexte 18"/>
            <p:cNvSpPr txBox="1">
              <a:spLocks noChangeArrowheads="1"/>
            </p:cNvSpPr>
            <p:nvPr/>
          </p:nvSpPr>
          <p:spPr bwMode="auto">
            <a:xfrm>
              <a:off x="2033787" y="4429120"/>
              <a:ext cx="1323767" cy="307777"/>
            </a:xfrm>
            <a:prstGeom prst="rect">
              <a:avLst/>
            </a:prstGeom>
            <a:solidFill>
              <a:schemeClr val="bg1">
                <a:alpha val="54117"/>
              </a:schemeClr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400" b="1">
                  <a:latin typeface="Perpetua" panose="02020502060401020303" pitchFamily="18" charset="0"/>
                </a:rPr>
                <a:t>星玺广场分店</a:t>
              </a:r>
              <a:endParaRPr lang="zh-CN" altLang="en-US" sz="1400" b="1">
                <a:latin typeface="Perpetua" panose="02020502060401020303" pitchFamily="18" charset="0"/>
              </a:endParaRPr>
            </a:p>
          </p:txBody>
        </p:sp>
      </p:grpSp>
      <p:pic>
        <p:nvPicPr>
          <p:cNvPr id="3080" name="Picture 5" descr="C:\Users\Vincent\Desktop\2016 GLT photos\18147033023971536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86655" y="1268731"/>
            <a:ext cx="1940560" cy="1293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6" descr="C:\Users\Vincent\Desktop\1- 微信二位码、名品、官方logo、老板图像\官方logo-请默认用这个LOG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99679" y="45383"/>
            <a:ext cx="1714512" cy="133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e 25"/>
          <p:cNvGrpSpPr/>
          <p:nvPr/>
        </p:nvGrpSpPr>
        <p:grpSpPr>
          <a:xfrm>
            <a:off x="8310896" y="3000056"/>
            <a:ext cx="1285875" cy="1323975"/>
            <a:chOff x="7715272" y="5214950"/>
            <a:chExt cx="1285875" cy="1323975"/>
          </a:xfrm>
        </p:grpSpPr>
        <p:sp>
          <p:nvSpPr>
            <p:cNvPr id="3082" name="ZoneTexte 18"/>
            <p:cNvSpPr txBox="1">
              <a:spLocks noChangeArrowheads="1"/>
            </p:cNvSpPr>
            <p:nvPr/>
          </p:nvSpPr>
          <p:spPr bwMode="auto">
            <a:xfrm>
              <a:off x="7715272" y="6262700"/>
              <a:ext cx="1285875" cy="276225"/>
            </a:xfrm>
            <a:prstGeom prst="rect">
              <a:avLst/>
            </a:prstGeom>
            <a:solidFill>
              <a:schemeClr val="bg1">
                <a:alpha val="54117"/>
              </a:schemeClr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1200" b="1" dirty="0">
                  <a:latin typeface="Perpetua" panose="02020502060401020303" pitchFamily="18" charset="0"/>
                </a:rPr>
                <a:t>佛山官窑帝一街</a:t>
              </a:r>
              <a:endParaRPr lang="zh-CN" altLang="en-US" sz="1200" b="1" dirty="0">
                <a:latin typeface="Perpetua" panose="02020502060401020303" pitchFamily="18" charset="0"/>
              </a:endParaRPr>
            </a:p>
          </p:txBody>
        </p:sp>
        <p:pic>
          <p:nvPicPr>
            <p:cNvPr id="3083" name="Picture 2" descr="C:\Users\Vincent\Desktop\Jack Guanyao contrat\photos projet Jack\mmexport1428059411258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715272" y="5214950"/>
              <a:ext cx="1285875" cy="96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84" name="ZoneTexte 18"/>
          <p:cNvSpPr txBox="1">
            <a:spLocks noChangeArrowheads="1"/>
          </p:cNvSpPr>
          <p:nvPr/>
        </p:nvSpPr>
        <p:spPr bwMode="auto">
          <a:xfrm>
            <a:off x="5375910" y="2261870"/>
            <a:ext cx="1162050" cy="275590"/>
          </a:xfrm>
          <a:prstGeom prst="rect">
            <a:avLst/>
          </a:prstGeom>
          <a:solidFill>
            <a:schemeClr val="bg1">
              <a:alpha val="54117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>
                <a:latin typeface="Perpetua" panose="02020502060401020303" pitchFamily="18" charset="0"/>
              </a:rPr>
              <a:t>广州盛悦店</a:t>
            </a:r>
            <a:endParaRPr lang="en-US" altLang="zh-CN" sz="1200" b="1" dirty="0">
              <a:latin typeface="Perpetua" panose="02020502060401020303" pitchFamily="18" charset="0"/>
            </a:endParaRPr>
          </a:p>
        </p:txBody>
      </p:sp>
      <p:grpSp>
        <p:nvGrpSpPr>
          <p:cNvPr id="7" name="Groupe 24"/>
          <p:cNvGrpSpPr/>
          <p:nvPr/>
        </p:nvGrpSpPr>
        <p:grpSpPr>
          <a:xfrm>
            <a:off x="7679690" y="1388110"/>
            <a:ext cx="1454150" cy="1299962"/>
            <a:chOff x="7715272" y="3786191"/>
            <a:chExt cx="1318882" cy="1178542"/>
          </a:xfrm>
        </p:grpSpPr>
        <p:pic>
          <p:nvPicPr>
            <p:cNvPr id="3079" name="Picture 3" descr="C:\Users\Vincent\Desktop\2016 GLT photos\0529_2.jpg"/>
            <p:cNvPicPr>
              <a:picLocks noChangeAspect="1" noChangeArrowheads="1"/>
            </p:cNvPicPr>
            <p:nvPr/>
          </p:nvPicPr>
          <p:blipFill>
            <a:blip r:embed="rId9" cstate="print"/>
            <a:srcRect l="6815" r="6815"/>
            <a:stretch>
              <a:fillRect/>
            </a:stretch>
          </p:blipFill>
          <p:spPr bwMode="auto">
            <a:xfrm>
              <a:off x="7715788" y="3786191"/>
              <a:ext cx="1318366" cy="857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5" name="ZoneTexte 18"/>
            <p:cNvSpPr txBox="1">
              <a:spLocks noChangeArrowheads="1"/>
            </p:cNvSpPr>
            <p:nvPr/>
          </p:nvSpPr>
          <p:spPr bwMode="auto">
            <a:xfrm>
              <a:off x="7715272" y="4714884"/>
              <a:ext cx="1285875" cy="249849"/>
            </a:xfrm>
            <a:prstGeom prst="rect">
              <a:avLst/>
            </a:prstGeom>
            <a:solidFill>
              <a:schemeClr val="bg1">
                <a:alpha val="54117"/>
              </a:schemeClr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b="1" dirty="0">
                  <a:latin typeface="Perpetua" panose="02020502060401020303" pitchFamily="18" charset="0"/>
                </a:rPr>
                <a:t>深圳分店</a:t>
              </a:r>
              <a:endParaRPr lang="zh-CN" altLang="en-US" sz="1200" b="1" dirty="0">
                <a:latin typeface="Perpetua" panose="02020502060401020303" pitchFamily="18" charset="0"/>
              </a:endParaRPr>
            </a:p>
          </p:txBody>
        </p:sp>
      </p:grpSp>
      <p:grpSp>
        <p:nvGrpSpPr>
          <p:cNvPr id="8" name="Groupe 26"/>
          <p:cNvGrpSpPr/>
          <p:nvPr/>
        </p:nvGrpSpPr>
        <p:grpSpPr>
          <a:xfrm>
            <a:off x="5313999" y="4857761"/>
            <a:ext cx="1285875" cy="1320411"/>
            <a:chOff x="4857729" y="5205537"/>
            <a:chExt cx="1285875" cy="1320411"/>
          </a:xfrm>
        </p:grpSpPr>
        <p:sp>
          <p:nvSpPr>
            <p:cNvPr id="23" name="ZoneTexte 18"/>
            <p:cNvSpPr txBox="1">
              <a:spLocks noChangeArrowheads="1"/>
            </p:cNvSpPr>
            <p:nvPr/>
          </p:nvSpPr>
          <p:spPr bwMode="auto">
            <a:xfrm>
              <a:off x="4857729" y="6248949"/>
              <a:ext cx="1285875" cy="276999"/>
            </a:xfrm>
            <a:prstGeom prst="rect">
              <a:avLst/>
            </a:prstGeom>
            <a:solidFill>
              <a:schemeClr val="bg1">
                <a:alpha val="54117"/>
              </a:schemeClr>
            </a:solidFill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latin typeface="Perpetua" panose="02020502060401020303" pitchFamily="18" charset="0"/>
                </a:rPr>
                <a:t>广州大学城店</a:t>
              </a:r>
              <a:endParaRPr lang="zh-CN" altLang="en-US" sz="1200" b="1" dirty="0">
                <a:latin typeface="Perpetua" panose="02020502060401020303" pitchFamily="18" charset="0"/>
              </a:endParaRPr>
            </a:p>
          </p:txBody>
        </p:sp>
        <p:pic>
          <p:nvPicPr>
            <p:cNvPr id="1026" name="Picture 2" descr="C:\Users\Vincent\Desktop\4f13a339bd0f3fa4c047ba98e7cadd71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857752" y="5205537"/>
              <a:ext cx="1285852" cy="964389"/>
            </a:xfrm>
            <a:prstGeom prst="rect">
              <a:avLst/>
            </a:prstGeom>
            <a:noFill/>
          </p:spPr>
        </p:pic>
      </p:grpSp>
      <p:pic>
        <p:nvPicPr>
          <p:cNvPr id="10" name="Picture 9" descr="微信图片_202101091742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74491" y="2741295"/>
            <a:ext cx="3519805" cy="1582420"/>
          </a:xfrm>
          <a:prstGeom prst="rect">
            <a:avLst/>
          </a:prstGeom>
        </p:spPr>
      </p:pic>
      <p:sp>
        <p:nvSpPr>
          <p:cNvPr id="9" name="ZoneTexte 18"/>
          <p:cNvSpPr txBox="1">
            <a:spLocks noChangeArrowheads="1"/>
          </p:cNvSpPr>
          <p:nvPr/>
        </p:nvSpPr>
        <p:spPr bwMode="auto">
          <a:xfrm>
            <a:off x="5375910" y="3978275"/>
            <a:ext cx="1162050" cy="275590"/>
          </a:xfrm>
          <a:prstGeom prst="rect">
            <a:avLst/>
          </a:prstGeom>
          <a:solidFill>
            <a:schemeClr val="bg1">
              <a:alpha val="54117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>
                <a:latin typeface="Perpetua" panose="02020502060401020303" pitchFamily="18" charset="0"/>
              </a:rPr>
              <a:t>广州六元素店</a:t>
            </a:r>
            <a:endParaRPr lang="en-US" altLang="zh-CN" sz="1200" b="1" dirty="0">
              <a:latin typeface="Perpetua" panose="02020502060401020303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C:\Users\Vincent\Desktop\liwan新星际CS总部\03 dossier de presentation du projet\pour dossier\3452-digital-art-plasma-ray-wallpaper - 副本.jpg"/>
          <p:cNvPicPr>
            <a:picLocks noChangeAspect="1" noChangeArrowheads="1"/>
          </p:cNvPicPr>
          <p:nvPr/>
        </p:nvPicPr>
        <p:blipFill>
          <a:blip r:embed="rId1">
            <a:lum bright="-64000" contrast="78000"/>
          </a:blip>
          <a:srcRect/>
          <a:stretch>
            <a:fillRect/>
          </a:stretch>
        </p:blipFill>
        <p:spPr bwMode="auto">
          <a:xfrm>
            <a:off x="1524000" y="142876"/>
            <a:ext cx="9144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1828800" y="1600201"/>
            <a:ext cx="8229600" cy="4525963"/>
          </a:xfrm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4" name="Rectangle à coins arrondis 3"/>
          <p:cNvSpPr/>
          <p:nvPr/>
        </p:nvSpPr>
        <p:spPr>
          <a:xfrm>
            <a:off x="1671638" y="1611314"/>
            <a:ext cx="8572500" cy="5000625"/>
          </a:xfrm>
          <a:prstGeom prst="roundRect">
            <a:avLst>
              <a:gd name="adj" fmla="val 963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400" b="1" dirty="0">
              <a:solidFill>
                <a:schemeClr val="tx1"/>
              </a:solidFill>
            </a:endParaRPr>
          </a:p>
        </p:txBody>
      </p:sp>
      <p:pic>
        <p:nvPicPr>
          <p:cNvPr id="4101" name="Picture 2" descr="C:\Users\Vincent\Desktop\liwan新星际CS总部\03 dossier de presentation du projet\pour dossier\LOGO-final.jpg"/>
          <p:cNvPicPr>
            <a:picLocks noChangeAspect="1" noChangeArrowheads="1"/>
          </p:cNvPicPr>
          <p:nvPr/>
        </p:nvPicPr>
        <p:blipFill>
          <a:blip r:embed="rId2" cstate="print">
            <a:lum bright="-12000" contrast="50000"/>
          </a:blip>
          <a:srcRect/>
          <a:stretch>
            <a:fillRect/>
          </a:stretch>
        </p:blipFill>
        <p:spPr bwMode="auto">
          <a:xfrm>
            <a:off x="1809721" y="214291"/>
            <a:ext cx="1071570" cy="83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à coins arrondis 8"/>
          <p:cNvSpPr/>
          <p:nvPr/>
        </p:nvSpPr>
        <p:spPr>
          <a:xfrm>
            <a:off x="3809984" y="357166"/>
            <a:ext cx="6215106" cy="571504"/>
          </a:xfrm>
          <a:prstGeom prst="roundRect">
            <a:avLst/>
          </a:prstGeom>
          <a:gradFill flip="none" rotWithShape="1">
            <a:gsLst>
              <a:gs pos="30000">
                <a:schemeClr val="tx1"/>
              </a:gs>
              <a:gs pos="60000">
                <a:srgbClr val="002060"/>
              </a:gs>
              <a:gs pos="84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品牌故事：星际</a:t>
            </a:r>
            <a:r>
              <a:rPr lang="en-US" altLang="zh-CN" dirty="0"/>
              <a:t>CS</a:t>
            </a:r>
            <a:r>
              <a:rPr lang="zh-CN" altLang="en-US" dirty="0"/>
              <a:t>历史图</a:t>
            </a:r>
            <a:r>
              <a:rPr lang="en-US" altLang="zh-CN" dirty="0"/>
              <a:t>:2011</a:t>
            </a:r>
            <a:r>
              <a:rPr lang="zh-CN" altLang="en-US" dirty="0"/>
              <a:t>年以来，</a:t>
            </a:r>
            <a:endParaRPr lang="en-US" altLang="zh-CN" dirty="0"/>
          </a:p>
          <a:p>
            <a:pPr>
              <a:defRPr/>
            </a:pPr>
            <a:r>
              <a:rPr lang="zh-CN" altLang="en-US" dirty="0"/>
              <a:t>总共</a:t>
            </a:r>
            <a:r>
              <a:rPr lang="en-US" altLang="zh-CN" dirty="0"/>
              <a:t>9</a:t>
            </a:r>
            <a:r>
              <a:rPr lang="zh-CN" altLang="en-US" dirty="0"/>
              <a:t>个完成好的装修开店计划</a:t>
            </a:r>
            <a:endParaRPr lang="zh-CN" altLang="en-US" dirty="0"/>
          </a:p>
        </p:txBody>
      </p:sp>
      <p:sp>
        <p:nvSpPr>
          <p:cNvPr id="4110" name="ZoneTexte 38"/>
          <p:cNvSpPr txBox="1">
            <a:spLocks noChangeArrowheads="1"/>
          </p:cNvSpPr>
          <p:nvPr/>
        </p:nvSpPr>
        <p:spPr bwMode="auto">
          <a:xfrm>
            <a:off x="2309786" y="1571930"/>
            <a:ext cx="928694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200" dirty="0"/>
              <a:t>2011</a:t>
            </a:r>
            <a:r>
              <a:rPr lang="zh-CN" altLang="en-US" sz="1200" dirty="0"/>
              <a:t>年初</a:t>
            </a:r>
            <a:endParaRPr lang="zh-CN" altLang="en-US" sz="1200" dirty="0"/>
          </a:p>
        </p:txBody>
      </p:sp>
      <p:sp>
        <p:nvSpPr>
          <p:cNvPr id="4112" name="ZoneTexte 43"/>
          <p:cNvSpPr txBox="1">
            <a:spLocks noChangeArrowheads="1"/>
          </p:cNvSpPr>
          <p:nvPr/>
        </p:nvSpPr>
        <p:spPr bwMode="auto">
          <a:xfrm>
            <a:off x="4527851" y="1571930"/>
            <a:ext cx="857250" cy="276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200" dirty="0"/>
              <a:t>2012</a:t>
            </a:r>
            <a:r>
              <a:rPr lang="zh-CN" altLang="en-US" sz="1200" dirty="0"/>
              <a:t>年末</a:t>
            </a:r>
            <a:endParaRPr lang="zh-CN" altLang="en-US" sz="1200" dirty="0"/>
          </a:p>
        </p:txBody>
      </p:sp>
      <p:sp>
        <p:nvSpPr>
          <p:cNvPr id="58" name="Flèche vers le bas 57"/>
          <p:cNvSpPr/>
          <p:nvPr/>
        </p:nvSpPr>
        <p:spPr>
          <a:xfrm>
            <a:off x="4744071" y="5444490"/>
            <a:ext cx="285750" cy="28575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9" name="Ruban courbé vers le haut 68"/>
          <p:cNvSpPr/>
          <p:nvPr/>
        </p:nvSpPr>
        <p:spPr>
          <a:xfrm>
            <a:off x="2166910" y="1142984"/>
            <a:ext cx="3857652" cy="428628"/>
          </a:xfrm>
          <a:prstGeom prst="ellipseRibbon2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广州</a:t>
            </a:r>
            <a:endParaRPr lang="zh-CN" altLang="en-US" b="1" dirty="0"/>
          </a:p>
        </p:txBody>
      </p:sp>
      <p:sp>
        <p:nvSpPr>
          <p:cNvPr id="70" name="Ruban courbé vers le haut 69"/>
          <p:cNvSpPr/>
          <p:nvPr/>
        </p:nvSpPr>
        <p:spPr>
          <a:xfrm>
            <a:off x="6658540" y="1142984"/>
            <a:ext cx="3857652" cy="428628"/>
          </a:xfrm>
          <a:prstGeom prst="ellipseRibbon2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其他省、市</a:t>
            </a:r>
            <a:endParaRPr lang="zh-CN" altLang="en-US" b="1" dirty="0"/>
          </a:p>
        </p:txBody>
      </p:sp>
      <p:grpSp>
        <p:nvGrpSpPr>
          <p:cNvPr id="2" name="Groupe 35"/>
          <p:cNvGrpSpPr/>
          <p:nvPr/>
        </p:nvGrpSpPr>
        <p:grpSpPr bwMode="auto">
          <a:xfrm>
            <a:off x="4365625" y="4067811"/>
            <a:ext cx="1248410" cy="1395095"/>
            <a:chOff x="3557582" y="3437833"/>
            <a:chExt cx="1724025" cy="1926467"/>
          </a:xfrm>
        </p:grpSpPr>
        <p:sp>
          <p:nvSpPr>
            <p:cNvPr id="11" name="Rectangle à coins arrondis 10"/>
            <p:cNvSpPr/>
            <p:nvPr/>
          </p:nvSpPr>
          <p:spPr>
            <a:xfrm>
              <a:off x="3721099" y="3679831"/>
              <a:ext cx="1295395" cy="168446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pic>
          <p:nvPicPr>
            <p:cNvPr id="4155" name="Picture 6" descr="C:\Users\Vincent\Desktop\成功的计划 广州陈家祠直通柏得来地下商业城\Xihualu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30682" y="4857766"/>
              <a:ext cx="1050925" cy="474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56" name="Picture 7" descr="C:\Users\Vincent\Desktop\成功的计划 广州陈家祠直通柏得来地下商业城\image4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57582" y="4619641"/>
              <a:ext cx="885825" cy="555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57" name="ZoneTexte 17"/>
            <p:cNvSpPr txBox="1">
              <a:spLocks noChangeArrowheads="1"/>
            </p:cNvSpPr>
            <p:nvPr/>
          </p:nvSpPr>
          <p:spPr bwMode="auto">
            <a:xfrm>
              <a:off x="3648075" y="4335478"/>
              <a:ext cx="1431925" cy="295456"/>
            </a:xfrm>
            <a:prstGeom prst="rect">
              <a:avLst/>
            </a:prstGeom>
            <a:solidFill>
              <a:schemeClr val="bg1">
                <a:alpha val="54117"/>
              </a:schemeClr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800" b="1" dirty="0">
                  <a:latin typeface="Perpetua" panose="02020502060401020303" pitchFamily="18" charset="0"/>
                </a:rPr>
                <a:t>广州陈家祠分店</a:t>
              </a:r>
              <a:endParaRPr lang="zh-CN" altLang="en-US" sz="800" b="1" dirty="0">
                <a:latin typeface="Perpetua" panose="02020502060401020303" pitchFamily="18" charset="0"/>
              </a:endParaRPr>
            </a:p>
          </p:txBody>
        </p:sp>
        <p:pic>
          <p:nvPicPr>
            <p:cNvPr id="4158" name="Picture 10" descr="C:\Users\Vincent\Desktop\成功的计划 广州陈家祠直通柏得来地下商业城\image8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10868" y="3437833"/>
              <a:ext cx="1462398" cy="915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e 32"/>
          <p:cNvGrpSpPr/>
          <p:nvPr/>
        </p:nvGrpSpPr>
        <p:grpSpPr bwMode="auto">
          <a:xfrm>
            <a:off x="1847216" y="1759585"/>
            <a:ext cx="1252855" cy="1490980"/>
            <a:chOff x="209550" y="3363913"/>
            <a:chExt cx="1730375" cy="2159101"/>
          </a:xfrm>
        </p:grpSpPr>
        <p:sp>
          <p:nvSpPr>
            <p:cNvPr id="12" name="Rectangle à coins arrondis 11"/>
            <p:cNvSpPr/>
            <p:nvPr/>
          </p:nvSpPr>
          <p:spPr>
            <a:xfrm>
              <a:off x="357243" y="3714907"/>
              <a:ext cx="1297133" cy="1808107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pic>
          <p:nvPicPr>
            <p:cNvPr id="4150" name="Picture 3" descr="C:\Users\Vincent\Desktop\成功计划方案 客村总店\kecun3d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71563" y="4781844"/>
              <a:ext cx="868362" cy="622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51" name="Picture 2" descr="C:\Users\Vincent\Desktop\成功计划方案 客村总店\arene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09550" y="4694962"/>
              <a:ext cx="868363" cy="55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52" name="ZoneTexte 16"/>
            <p:cNvSpPr txBox="1">
              <a:spLocks noChangeArrowheads="1"/>
            </p:cNvSpPr>
            <p:nvPr/>
          </p:nvSpPr>
          <p:spPr bwMode="auto">
            <a:xfrm>
              <a:off x="428625" y="4350902"/>
              <a:ext cx="1143000" cy="309903"/>
            </a:xfrm>
            <a:prstGeom prst="rect">
              <a:avLst/>
            </a:prstGeom>
            <a:solidFill>
              <a:schemeClr val="bg1">
                <a:alpha val="54117"/>
              </a:schemeClr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800" b="1" dirty="0">
                  <a:latin typeface="Perpetua" panose="02020502060401020303" pitchFamily="18" charset="0"/>
                </a:rPr>
                <a:t>广州客村店</a:t>
              </a:r>
              <a:endParaRPr lang="zh-CN" altLang="en-US" sz="800" b="1" dirty="0">
                <a:latin typeface="Perpetua" panose="02020502060401020303" pitchFamily="18" charset="0"/>
              </a:endParaRPr>
            </a:p>
          </p:txBody>
        </p:sp>
        <p:pic>
          <p:nvPicPr>
            <p:cNvPr id="4153" name="Picture 11" descr="C:\Users\Vincent\Desktop\成功计划方案 客村总店\2014-06-18 00.04.28.jp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14313" y="3363913"/>
              <a:ext cx="1512887" cy="976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e 37"/>
          <p:cNvGrpSpPr/>
          <p:nvPr/>
        </p:nvGrpSpPr>
        <p:grpSpPr bwMode="auto">
          <a:xfrm>
            <a:off x="3071496" y="2392046"/>
            <a:ext cx="1250315" cy="1453515"/>
            <a:chOff x="7000875" y="3643314"/>
            <a:chExt cx="1727200" cy="2006726"/>
          </a:xfrm>
        </p:grpSpPr>
        <p:sp>
          <p:nvSpPr>
            <p:cNvPr id="26" name="Rectangle à coins arrondis 25"/>
            <p:cNvSpPr/>
            <p:nvPr/>
          </p:nvSpPr>
          <p:spPr>
            <a:xfrm>
              <a:off x="7204075" y="3643314"/>
              <a:ext cx="1296988" cy="2006726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4142" name="ZoneTexte 18"/>
            <p:cNvSpPr txBox="1">
              <a:spLocks noChangeArrowheads="1"/>
            </p:cNvSpPr>
            <p:nvPr/>
          </p:nvSpPr>
          <p:spPr bwMode="auto">
            <a:xfrm>
              <a:off x="7241681" y="3884128"/>
              <a:ext cx="1096963" cy="295454"/>
            </a:xfrm>
            <a:prstGeom prst="rect">
              <a:avLst/>
            </a:prstGeom>
            <a:solidFill>
              <a:schemeClr val="bg1">
                <a:alpha val="54117"/>
              </a:schemeClr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800" b="1" dirty="0">
                  <a:latin typeface="Perpetua" panose="02020502060401020303" pitchFamily="18" charset="0"/>
                </a:rPr>
                <a:t>盛悦旗舰店</a:t>
              </a:r>
              <a:endParaRPr lang="zh-CN" altLang="en-US" sz="800" b="1" dirty="0">
                <a:latin typeface="Perpetua" panose="02020502060401020303" pitchFamily="18" charset="0"/>
              </a:endParaRPr>
            </a:p>
          </p:txBody>
        </p:sp>
        <p:pic>
          <p:nvPicPr>
            <p:cNvPr id="4143" name="Picture 5" descr="C:\Users\Vincent\Desktop\liwan新星际CS总部\03 dossier de presentation du projet\pour dossier\plan 3d liwan v13b.jpg"/>
            <p:cNvPicPr>
              <a:picLocks noChangeAspect="1" noChangeArrowheads="1"/>
            </p:cNvPicPr>
            <p:nvPr/>
          </p:nvPicPr>
          <p:blipFill>
            <a:blip r:embed="rId9" cstate="print"/>
            <a:srcRect l="5550" r="36075"/>
            <a:stretch>
              <a:fillRect/>
            </a:stretch>
          </p:blipFill>
          <p:spPr bwMode="auto">
            <a:xfrm>
              <a:off x="7000875" y="4143375"/>
              <a:ext cx="1727200" cy="1285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e 34"/>
          <p:cNvGrpSpPr/>
          <p:nvPr/>
        </p:nvGrpSpPr>
        <p:grpSpPr bwMode="auto">
          <a:xfrm>
            <a:off x="4410076" y="1767840"/>
            <a:ext cx="1036955" cy="1628140"/>
            <a:chOff x="2000250" y="3357563"/>
            <a:chExt cx="1431925" cy="2247525"/>
          </a:xfrm>
        </p:grpSpPr>
        <p:sp>
          <p:nvSpPr>
            <p:cNvPr id="30" name="Rectangle à coins arrondis 29"/>
            <p:cNvSpPr/>
            <p:nvPr/>
          </p:nvSpPr>
          <p:spPr>
            <a:xfrm>
              <a:off x="2060575" y="3643313"/>
              <a:ext cx="1296988" cy="196177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pic>
          <p:nvPicPr>
            <p:cNvPr id="4137" name="Picture 3" descr="C:\Users\Vincent\Desktop\成功的计划广州星玺\DSCF4850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024063" y="3357563"/>
              <a:ext cx="1333500" cy="1000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38" name="Picture 5" descr="C:\Users\Vincent\Desktop\成功的计划广州星玺\ximenkou galactica laser game design project5.jpg"/>
            <p:cNvPicPr>
              <a:picLocks noChangeAspect="1" noChangeArrowheads="1"/>
            </p:cNvPicPr>
            <p:nvPr/>
          </p:nvPicPr>
          <p:blipFill>
            <a:blip r:embed="rId11" cstate="print"/>
            <a:srcRect l="13875" r="13875"/>
            <a:stretch>
              <a:fillRect/>
            </a:stretch>
          </p:blipFill>
          <p:spPr bwMode="auto">
            <a:xfrm>
              <a:off x="2643188" y="5000626"/>
              <a:ext cx="788987" cy="500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39" name="Picture 4" descr="C:\Users\Vincent\Desktop\成功的计划广州星玺\DSCN6404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000250" y="4857751"/>
              <a:ext cx="714375" cy="536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40" name="ZoneTexte 18"/>
            <p:cNvSpPr txBox="1">
              <a:spLocks noChangeArrowheads="1"/>
            </p:cNvSpPr>
            <p:nvPr/>
          </p:nvSpPr>
          <p:spPr bwMode="auto">
            <a:xfrm>
              <a:off x="2071670" y="4429120"/>
              <a:ext cx="1285884" cy="295454"/>
            </a:xfrm>
            <a:prstGeom prst="rect">
              <a:avLst/>
            </a:prstGeom>
            <a:solidFill>
              <a:schemeClr val="bg1">
                <a:alpha val="54117"/>
              </a:schemeClr>
            </a:solidFill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800" b="1" dirty="0">
                  <a:latin typeface="Perpetua" panose="02020502060401020303" pitchFamily="18" charset="0"/>
                </a:rPr>
                <a:t>星玺广场分店</a:t>
              </a:r>
              <a:endParaRPr lang="zh-CN" altLang="en-US" sz="800" b="1" dirty="0">
                <a:latin typeface="Perpetua" panose="02020502060401020303" pitchFamily="18" charset="0"/>
              </a:endParaRPr>
            </a:p>
          </p:txBody>
        </p:sp>
      </p:grpSp>
      <p:sp>
        <p:nvSpPr>
          <p:cNvPr id="4111" name="Rectangle 42"/>
          <p:cNvSpPr>
            <a:spLocks noChangeArrowheads="1"/>
          </p:cNvSpPr>
          <p:nvPr/>
        </p:nvSpPr>
        <p:spPr bwMode="auto">
          <a:xfrm>
            <a:off x="2945765" y="2234566"/>
            <a:ext cx="676910" cy="213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800" dirty="0"/>
              <a:t>2015</a:t>
            </a:r>
            <a:r>
              <a:rPr lang="zh-CN" altLang="en-US" sz="800" dirty="0"/>
              <a:t>年初</a:t>
            </a:r>
            <a:endParaRPr lang="zh-CN" altLang="en-US" sz="800" dirty="0"/>
          </a:p>
        </p:txBody>
      </p:sp>
      <p:sp>
        <p:nvSpPr>
          <p:cNvPr id="4113" name="Rectangle 44"/>
          <p:cNvSpPr>
            <a:spLocks noChangeArrowheads="1"/>
          </p:cNvSpPr>
          <p:nvPr/>
        </p:nvSpPr>
        <p:spPr bwMode="auto">
          <a:xfrm>
            <a:off x="5049520" y="3686176"/>
            <a:ext cx="551180" cy="213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800" dirty="0"/>
              <a:t>2013</a:t>
            </a:r>
            <a:r>
              <a:rPr lang="zh-CN" altLang="en-US" sz="800" dirty="0"/>
              <a:t>年</a:t>
            </a:r>
            <a:endParaRPr lang="zh-CN" altLang="en-US" sz="800" dirty="0"/>
          </a:p>
        </p:txBody>
      </p:sp>
      <p:grpSp>
        <p:nvGrpSpPr>
          <p:cNvPr id="7" name="Groupe 60"/>
          <p:cNvGrpSpPr/>
          <p:nvPr/>
        </p:nvGrpSpPr>
        <p:grpSpPr bwMode="auto">
          <a:xfrm>
            <a:off x="2810511" y="3573145"/>
            <a:ext cx="337185" cy="755650"/>
            <a:chOff x="928662" y="3857628"/>
            <a:chExt cx="415498" cy="928694"/>
          </a:xfrm>
        </p:grpSpPr>
        <p:sp>
          <p:nvSpPr>
            <p:cNvPr id="42" name="Flèche vers le bas 41"/>
            <p:cNvSpPr/>
            <p:nvPr/>
          </p:nvSpPr>
          <p:spPr>
            <a:xfrm>
              <a:off x="1000299" y="3857628"/>
              <a:ext cx="284959" cy="928694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928662" y="4071942"/>
              <a:ext cx="415498" cy="33863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dirty="0"/>
                <a:t>搬</a:t>
              </a:r>
              <a:endParaRPr lang="zh-CN" altLang="en-US" sz="1200" dirty="0"/>
            </a:p>
          </p:txBody>
        </p:sp>
      </p:grpSp>
      <p:sp>
        <p:nvSpPr>
          <p:cNvPr id="57" name="Rectangle 56"/>
          <p:cNvSpPr/>
          <p:nvPr/>
        </p:nvSpPr>
        <p:spPr>
          <a:xfrm>
            <a:off x="4365626" y="5805171"/>
            <a:ext cx="1162685" cy="3371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CN" sz="800" dirty="0"/>
              <a:t>2015</a:t>
            </a:r>
            <a:r>
              <a:rPr lang="zh-CN" altLang="en-US" sz="800" dirty="0"/>
              <a:t>年停业、搬到广州天河体育西路</a:t>
            </a:r>
            <a:endParaRPr lang="zh-CN" altLang="en-US" sz="800" dirty="0"/>
          </a:p>
        </p:txBody>
      </p:sp>
      <p:grpSp>
        <p:nvGrpSpPr>
          <p:cNvPr id="8" name="Groupe 60"/>
          <p:cNvGrpSpPr/>
          <p:nvPr/>
        </p:nvGrpSpPr>
        <p:grpSpPr bwMode="auto">
          <a:xfrm>
            <a:off x="4643121" y="3395345"/>
            <a:ext cx="337185" cy="755650"/>
            <a:chOff x="928662" y="3857628"/>
            <a:chExt cx="415498" cy="928694"/>
          </a:xfrm>
        </p:grpSpPr>
        <p:sp>
          <p:nvSpPr>
            <p:cNvPr id="66" name="Flèche vers le bas 65"/>
            <p:cNvSpPr/>
            <p:nvPr/>
          </p:nvSpPr>
          <p:spPr>
            <a:xfrm>
              <a:off x="1000299" y="3857628"/>
              <a:ext cx="284959" cy="928694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928662" y="4071942"/>
              <a:ext cx="415498" cy="338637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dirty="0"/>
                <a:t>搬</a:t>
              </a:r>
              <a:endParaRPr lang="zh-CN" altLang="en-US" sz="1200" dirty="0"/>
            </a:p>
          </p:txBody>
        </p:sp>
      </p:grpSp>
      <p:sp>
        <p:nvSpPr>
          <p:cNvPr id="85" name="Étoile à 6 branches 84"/>
          <p:cNvSpPr/>
          <p:nvPr/>
        </p:nvSpPr>
        <p:spPr>
          <a:xfrm rot="19250600">
            <a:off x="1350646" y="1686560"/>
            <a:ext cx="803275" cy="392430"/>
          </a:xfrm>
          <a:prstGeom prst="star6">
            <a:avLst/>
          </a:prstGeom>
          <a:solidFill>
            <a:srgbClr val="9BBB59">
              <a:alpha val="27843"/>
            </a:srgbClr>
          </a:solidFill>
          <a:ln w="19050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rgbClr val="FFFF00"/>
                </a:solidFill>
              </a:rPr>
              <a:t>直营</a:t>
            </a:r>
            <a:endParaRPr lang="zh-CN" altLang="en-US" sz="1200" b="1" dirty="0">
              <a:solidFill>
                <a:srgbClr val="FFFF00"/>
              </a:solidFill>
            </a:endParaRPr>
          </a:p>
        </p:txBody>
      </p:sp>
      <p:sp>
        <p:nvSpPr>
          <p:cNvPr id="86" name="Étoile à 6 branches 85"/>
          <p:cNvSpPr/>
          <p:nvPr/>
        </p:nvSpPr>
        <p:spPr>
          <a:xfrm rot="19250600">
            <a:off x="2640331" y="2602230"/>
            <a:ext cx="803275" cy="392430"/>
          </a:xfrm>
          <a:prstGeom prst="star6">
            <a:avLst/>
          </a:prstGeom>
          <a:solidFill>
            <a:srgbClr val="9BBB59">
              <a:alpha val="27843"/>
            </a:srgbClr>
          </a:solidFill>
          <a:ln w="19050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rgbClr val="FFFF00"/>
                </a:solidFill>
              </a:rPr>
              <a:t>直营</a:t>
            </a:r>
            <a:endParaRPr lang="zh-CN" altLang="en-US" sz="1200" b="1" dirty="0">
              <a:solidFill>
                <a:srgbClr val="FFFF00"/>
              </a:solidFill>
            </a:endParaRPr>
          </a:p>
        </p:txBody>
      </p:sp>
      <p:sp>
        <p:nvSpPr>
          <p:cNvPr id="88" name="Étoile à 6 branches 87"/>
          <p:cNvSpPr/>
          <p:nvPr/>
        </p:nvSpPr>
        <p:spPr>
          <a:xfrm rot="19250600">
            <a:off x="3951606" y="1744980"/>
            <a:ext cx="803275" cy="392430"/>
          </a:xfrm>
          <a:prstGeom prst="star6">
            <a:avLst/>
          </a:prstGeom>
          <a:solidFill>
            <a:srgbClr val="9BBB59">
              <a:alpha val="27843"/>
            </a:srgbClr>
          </a:solidFill>
          <a:ln w="19050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rgbClr val="FFFF00"/>
                </a:solidFill>
              </a:rPr>
              <a:t>直营</a:t>
            </a:r>
            <a:endParaRPr lang="zh-CN" altLang="en-US" sz="1200" b="1" dirty="0">
              <a:solidFill>
                <a:srgbClr val="FFFF00"/>
              </a:solidFill>
            </a:endParaRPr>
          </a:p>
        </p:txBody>
      </p:sp>
      <p:sp>
        <p:nvSpPr>
          <p:cNvPr id="89" name="Étoile à 6 branches 88"/>
          <p:cNvSpPr/>
          <p:nvPr/>
        </p:nvSpPr>
        <p:spPr>
          <a:xfrm rot="19250600">
            <a:off x="3917316" y="4881245"/>
            <a:ext cx="1033145" cy="548640"/>
          </a:xfrm>
          <a:prstGeom prst="star6">
            <a:avLst/>
          </a:prstGeom>
          <a:solidFill>
            <a:srgbClr val="9BBB59">
              <a:alpha val="27843"/>
            </a:srgbClr>
          </a:solidFill>
          <a:ln w="19050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b="1" dirty="0">
                <a:solidFill>
                  <a:srgbClr val="FFFF00"/>
                </a:solidFill>
              </a:rPr>
              <a:t>直营后转让加盟</a:t>
            </a:r>
            <a:endParaRPr lang="zh-CN" altLang="en-US" sz="800" b="1" dirty="0">
              <a:solidFill>
                <a:srgbClr val="FFFF00"/>
              </a:solidFill>
            </a:endParaRPr>
          </a:p>
        </p:txBody>
      </p:sp>
      <p:sp>
        <p:nvSpPr>
          <p:cNvPr id="23" name="Rectangle 42"/>
          <p:cNvSpPr>
            <a:spLocks noChangeArrowheads="1"/>
          </p:cNvSpPr>
          <p:nvPr/>
        </p:nvSpPr>
        <p:spPr bwMode="auto">
          <a:xfrm>
            <a:off x="3215640" y="4008121"/>
            <a:ext cx="740410" cy="213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800" dirty="0"/>
              <a:t>2020</a:t>
            </a:r>
            <a:r>
              <a:rPr lang="zh-CN" altLang="en-US" sz="800" dirty="0"/>
              <a:t>年</a:t>
            </a:r>
            <a:r>
              <a:rPr lang="en-US" altLang="zh-CN" sz="800" dirty="0"/>
              <a:t>9</a:t>
            </a:r>
            <a:r>
              <a:rPr lang="zh-CN" altLang="en-US" sz="800" dirty="0"/>
              <a:t>月</a:t>
            </a:r>
            <a:endParaRPr lang="zh-CN" altLang="en-US" sz="800" dirty="0"/>
          </a:p>
        </p:txBody>
      </p:sp>
      <p:sp>
        <p:nvSpPr>
          <p:cNvPr id="25" name="Flèche vers le bas 41"/>
          <p:cNvSpPr/>
          <p:nvPr/>
        </p:nvSpPr>
        <p:spPr>
          <a:xfrm rot="16200000">
            <a:off x="3045460" y="1726565"/>
            <a:ext cx="231140" cy="75565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/>
          </a:p>
        </p:txBody>
      </p:sp>
      <p:sp>
        <p:nvSpPr>
          <p:cNvPr id="27" name="Rectangle 59"/>
          <p:cNvSpPr/>
          <p:nvPr/>
        </p:nvSpPr>
        <p:spPr>
          <a:xfrm>
            <a:off x="2987041" y="1972945"/>
            <a:ext cx="337185" cy="2755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200" dirty="0"/>
              <a:t>搬</a:t>
            </a:r>
            <a:endParaRPr lang="zh-CN" altLang="en-US" sz="12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5138693" y="1600723"/>
            <a:ext cx="5240096" cy="3887753"/>
            <a:chOff x="4837" y="3037"/>
            <a:chExt cx="9289" cy="6892"/>
          </a:xfrm>
        </p:grpSpPr>
        <p:grpSp>
          <p:nvGrpSpPr>
            <p:cNvPr id="13" name="Groupe 112"/>
            <p:cNvGrpSpPr/>
            <p:nvPr/>
          </p:nvGrpSpPr>
          <p:grpSpPr>
            <a:xfrm>
              <a:off x="4837" y="3082"/>
              <a:ext cx="2920" cy="4343"/>
              <a:chOff x="3041665" y="1742481"/>
              <a:chExt cx="1854284" cy="2758089"/>
            </a:xfrm>
          </p:grpSpPr>
          <p:grpSp>
            <p:nvGrpSpPr>
              <p:cNvPr id="14" name="Groupe 34"/>
              <p:cNvGrpSpPr/>
              <p:nvPr/>
            </p:nvGrpSpPr>
            <p:grpSpPr bwMode="auto">
              <a:xfrm>
                <a:off x="3470293" y="2040238"/>
                <a:ext cx="1285884" cy="2460332"/>
                <a:chOff x="2046655" y="3643311"/>
                <a:chExt cx="1444836" cy="2764462"/>
              </a:xfrm>
            </p:grpSpPr>
            <p:sp>
              <p:nvSpPr>
                <p:cNvPr id="79" name="Rectangle à coins arrondis 78"/>
                <p:cNvSpPr/>
                <p:nvPr/>
              </p:nvSpPr>
              <p:spPr>
                <a:xfrm>
                  <a:off x="2060573" y="3643311"/>
                  <a:ext cx="1296988" cy="2764462"/>
                </a:xfrm>
                <a:prstGeom prst="round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3" name="ZoneTexte 18"/>
                <p:cNvSpPr txBox="1">
                  <a:spLocks noChangeArrowheads="1"/>
                </p:cNvSpPr>
                <p:nvPr/>
              </p:nvSpPr>
              <p:spPr bwMode="auto">
                <a:xfrm>
                  <a:off x="2046655" y="5043205"/>
                  <a:ext cx="1444836" cy="270651"/>
                </a:xfrm>
                <a:prstGeom prst="rect">
                  <a:avLst/>
                </a:prstGeom>
                <a:solidFill>
                  <a:schemeClr val="bg1">
                    <a:alpha val="54117"/>
                  </a:schemeClr>
                </a:solidFill>
                <a:ln w="9525">
                  <a:noFill/>
                  <a:miter lim="800000"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800" b="1" dirty="0">
                      <a:latin typeface="Perpetua" panose="02020502060401020303" pitchFamily="18" charset="0"/>
                    </a:rPr>
                    <a:t>广州大学城分店</a:t>
                  </a:r>
                  <a:endParaRPr lang="zh-CN" altLang="en-US" sz="800" b="1" dirty="0">
                    <a:latin typeface="Perpetua" panose="02020502060401020303" pitchFamily="18" charset="0"/>
                  </a:endParaRPr>
                </a:p>
              </p:txBody>
            </p:sp>
          </p:grpSp>
          <p:sp>
            <p:nvSpPr>
              <p:cNvPr id="84" name="ZoneTexte 43"/>
              <p:cNvSpPr txBox="1">
                <a:spLocks noChangeArrowheads="1"/>
              </p:cNvSpPr>
              <p:nvPr/>
            </p:nvSpPr>
            <p:spPr bwMode="auto">
              <a:xfrm>
                <a:off x="3652640" y="1742481"/>
                <a:ext cx="1000132" cy="24087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/>
                  <a:t>2016</a:t>
                </a:r>
                <a:r>
                  <a:rPr lang="zh-CN" altLang="en-US" sz="800" dirty="0"/>
                  <a:t>年</a:t>
                </a:r>
                <a:r>
                  <a:rPr lang="en-US" altLang="zh-CN" sz="800" dirty="0"/>
                  <a:t>9</a:t>
                </a:r>
                <a:r>
                  <a:rPr lang="zh-CN" altLang="en-US" sz="800" dirty="0"/>
                  <a:t>月</a:t>
                </a:r>
                <a:endParaRPr lang="zh-CN" altLang="en-US" sz="800" dirty="0"/>
              </a:p>
            </p:txBody>
          </p:sp>
          <p:pic>
            <p:nvPicPr>
              <p:cNvPr id="1027" name="Picture 3" descr="C:\Users\Vincent\Desktop\Images pour website\微信图片_20170601103530.jp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541731" y="3643314"/>
                <a:ext cx="571504" cy="762005"/>
              </a:xfrm>
              <a:prstGeom prst="rect">
                <a:avLst/>
              </a:prstGeom>
              <a:noFill/>
            </p:spPr>
          </p:pic>
          <p:pic>
            <p:nvPicPr>
              <p:cNvPr id="1026" name="Picture 2" descr="C:\Users\Vincent\Desktop\Images pour website\hemclasertag3d.pn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3756045" y="3786190"/>
                <a:ext cx="1139904" cy="642942"/>
              </a:xfrm>
              <a:prstGeom prst="rect">
                <a:avLst/>
              </a:prstGeom>
              <a:noFill/>
            </p:spPr>
          </p:pic>
          <p:pic>
            <p:nvPicPr>
              <p:cNvPr id="1029" name="Picture 5" descr="C:\Users\Vincent\Desktop\微信图片_20170621130649.jpg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3613169" y="2143116"/>
                <a:ext cx="827119" cy="1102825"/>
              </a:xfrm>
              <a:prstGeom prst="rect">
                <a:avLst/>
              </a:prstGeom>
              <a:noFill/>
            </p:spPr>
          </p:pic>
          <p:sp>
            <p:nvSpPr>
              <p:cNvPr id="87" name="Étoile à 6 branches 86"/>
              <p:cNvSpPr/>
              <p:nvPr/>
            </p:nvSpPr>
            <p:spPr>
              <a:xfrm rot="19250600">
                <a:off x="3041665" y="1757758"/>
                <a:ext cx="987265" cy="481946"/>
              </a:xfrm>
              <a:prstGeom prst="star6">
                <a:avLst/>
              </a:prstGeom>
              <a:solidFill>
                <a:srgbClr val="9BBB59">
                  <a:alpha val="27843"/>
                </a:srgbClr>
              </a:solidFill>
              <a:ln w="19050">
                <a:solidFill>
                  <a:srgbClr val="FFFF00"/>
                </a:solidFill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b="1" dirty="0">
                    <a:solidFill>
                      <a:srgbClr val="FFFF00"/>
                    </a:solidFill>
                  </a:rPr>
                  <a:t>直营</a:t>
                </a:r>
                <a:endParaRPr lang="zh-CN" altLang="en-US" sz="1200" b="1" dirty="0">
                  <a:solidFill>
                    <a:srgbClr val="FFFF00"/>
                  </a:solidFill>
                </a:endParaRPr>
              </a:p>
            </p:txBody>
          </p:sp>
        </p:grpSp>
        <p:grpSp>
          <p:nvGrpSpPr>
            <p:cNvPr id="15" name="Groupe 113"/>
            <p:cNvGrpSpPr/>
            <p:nvPr/>
          </p:nvGrpSpPr>
          <p:grpSpPr>
            <a:xfrm>
              <a:off x="7200" y="3037"/>
              <a:ext cx="6927" cy="5249"/>
              <a:chOff x="4643438" y="2309810"/>
              <a:chExt cx="4398402" cy="3333267"/>
            </a:xfrm>
          </p:grpSpPr>
          <p:sp>
            <p:nvSpPr>
              <p:cNvPr id="47" name="Flèche vers le bas 46"/>
              <p:cNvSpPr/>
              <p:nvPr/>
            </p:nvSpPr>
            <p:spPr>
              <a:xfrm>
                <a:off x="5530829" y="4524388"/>
                <a:ext cx="285750" cy="571500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5205391" y="5095888"/>
                <a:ext cx="896938" cy="240876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zh-CN" sz="800" dirty="0"/>
                  <a:t>2014</a:t>
                </a:r>
                <a:r>
                  <a:rPr lang="zh-CN" altLang="en-US" sz="800" dirty="0"/>
                  <a:t>年停业</a:t>
                </a:r>
                <a:endParaRPr lang="zh-CN" altLang="en-US" sz="800" dirty="0"/>
              </a:p>
            </p:txBody>
          </p:sp>
          <p:grpSp>
            <p:nvGrpSpPr>
              <p:cNvPr id="16" name="Groupe 102"/>
              <p:cNvGrpSpPr/>
              <p:nvPr/>
            </p:nvGrpSpPr>
            <p:grpSpPr>
              <a:xfrm>
                <a:off x="4643438" y="2309810"/>
                <a:ext cx="1714611" cy="2286016"/>
                <a:chOff x="4541865" y="1500174"/>
                <a:chExt cx="1714611" cy="2286016"/>
              </a:xfrm>
            </p:grpSpPr>
            <p:grpSp>
              <p:nvGrpSpPr>
                <p:cNvPr id="17" name="Groupe 92"/>
                <p:cNvGrpSpPr/>
                <p:nvPr/>
              </p:nvGrpSpPr>
              <p:grpSpPr>
                <a:xfrm>
                  <a:off x="4857752" y="1500174"/>
                  <a:ext cx="1398724" cy="2286016"/>
                  <a:chOff x="4857752" y="1500174"/>
                  <a:chExt cx="1398724" cy="2286016"/>
                </a:xfrm>
              </p:grpSpPr>
              <p:grpSp>
                <p:nvGrpSpPr>
                  <p:cNvPr id="18" name="Groupe 36"/>
                  <p:cNvGrpSpPr/>
                  <p:nvPr/>
                </p:nvGrpSpPr>
                <p:grpSpPr bwMode="auto">
                  <a:xfrm>
                    <a:off x="4857752" y="1785926"/>
                    <a:ext cx="1398724" cy="2000264"/>
                    <a:chOff x="5399088" y="3357563"/>
                    <a:chExt cx="1571625" cy="2247527"/>
                  </a:xfrm>
                </p:grpSpPr>
                <p:sp>
                  <p:nvSpPr>
                    <p:cNvPr id="10" name="Rectangle à coins arrondis 9"/>
                    <p:cNvSpPr/>
                    <p:nvPr/>
                  </p:nvSpPr>
                  <p:spPr>
                    <a:xfrm>
                      <a:off x="5500688" y="3673476"/>
                      <a:ext cx="1296988" cy="1931614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pic>
                  <p:nvPicPr>
                    <p:cNvPr id="4145" name="Picture 8" descr="C:\Users\Vincent\Desktop\成功的计划 泉州加盟店\IMG_1909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6215063" y="4841874"/>
                      <a:ext cx="755650" cy="5603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4146" name="Picture 9" descr="C:\Users\Vincent\Desktop\成功的计划 泉州加盟店\Quanzhou laser tag\2013-10-04 12.36.17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399088" y="3357563"/>
                      <a:ext cx="1458912" cy="9588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4147" name="ZoneTexte 1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673725" y="4406898"/>
                      <a:ext cx="1071563" cy="270652"/>
                    </a:xfrm>
                    <a:prstGeom prst="rect">
                      <a:avLst/>
                    </a:prstGeom>
                    <a:solidFill>
                      <a:schemeClr val="bg1">
                        <a:alpha val="54117"/>
                      </a:schemeClr>
                    </a:solidFill>
                    <a:ln w="9525">
                      <a:noFill/>
                      <a:miter lim="800000"/>
                    </a:ln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zh-CN" altLang="en-US" sz="800" b="1" dirty="0">
                          <a:latin typeface="Perpetua" panose="02020502060401020303" pitchFamily="18" charset="0"/>
                        </a:rPr>
                        <a:t>泉州分店</a:t>
                      </a:r>
                      <a:endParaRPr lang="zh-CN" altLang="en-US" sz="800" b="1" dirty="0">
                        <a:latin typeface="Perpetua" panose="02020502060401020303" pitchFamily="18" charset="0"/>
                      </a:endParaRPr>
                    </a:p>
                  </p:txBody>
                </p:sp>
                <p:pic>
                  <p:nvPicPr>
                    <p:cNvPr id="4148" name="Picture 12" descr="C:\Users\Vincent\Desktop\成功的计划 泉州加盟店\Quanzhou laser tag\2013-10-04 12.43.35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8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422900" y="4714874"/>
                      <a:ext cx="720725" cy="5397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sp>
                <p:nvSpPr>
                  <p:cNvPr id="4116" name="Rectangle 48"/>
                  <p:cNvSpPr>
                    <a:spLocks noChangeArrowheads="1"/>
                  </p:cNvSpPr>
                  <p:nvPr/>
                </p:nvSpPr>
                <p:spPr bwMode="auto">
                  <a:xfrm>
                    <a:off x="5214942" y="1500174"/>
                    <a:ext cx="677862" cy="24087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zh-CN" sz="800" dirty="0"/>
                      <a:t>2013</a:t>
                    </a:r>
                    <a:r>
                      <a:rPr lang="zh-CN" altLang="en-US" sz="800" dirty="0"/>
                      <a:t>年</a:t>
                    </a:r>
                    <a:endParaRPr lang="zh-CN" altLang="en-US" sz="800" dirty="0"/>
                  </a:p>
                </p:txBody>
              </p:sp>
            </p:grpSp>
            <p:sp>
              <p:nvSpPr>
                <p:cNvPr id="90" name="Étoile à 6 branches 89"/>
                <p:cNvSpPr/>
                <p:nvPr/>
              </p:nvSpPr>
              <p:spPr>
                <a:xfrm rot="19250600">
                  <a:off x="4541865" y="1695833"/>
                  <a:ext cx="987265" cy="481946"/>
                </a:xfrm>
                <a:prstGeom prst="star6">
                  <a:avLst/>
                </a:prstGeom>
                <a:solidFill>
                  <a:srgbClr val="9BBB59">
                    <a:alpha val="27843"/>
                  </a:srgbClr>
                </a:solidFill>
                <a:ln w="19050">
                  <a:solidFill>
                    <a:srgbClr val="FFFF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200" b="1" dirty="0">
                      <a:solidFill>
                        <a:srgbClr val="FFFF00"/>
                      </a:solidFill>
                    </a:rPr>
                    <a:t>加盟</a:t>
                  </a:r>
                  <a:endParaRPr lang="zh-CN" altLang="en-US" sz="1200" b="1" dirty="0">
                    <a:solidFill>
                      <a:srgbClr val="FFFF00"/>
                    </a:solidFill>
                  </a:endParaRPr>
                </a:p>
              </p:txBody>
            </p:sp>
          </p:grpSp>
          <p:grpSp>
            <p:nvGrpSpPr>
              <p:cNvPr id="19" name="Groupe 91"/>
              <p:cNvGrpSpPr/>
              <p:nvPr/>
            </p:nvGrpSpPr>
            <p:grpSpPr>
              <a:xfrm>
                <a:off x="6184320" y="2309810"/>
                <a:ext cx="1618812" cy="2867033"/>
                <a:chOff x="6440568" y="1500174"/>
                <a:chExt cx="1618812" cy="2867033"/>
              </a:xfrm>
            </p:grpSpPr>
            <p:sp>
              <p:nvSpPr>
                <p:cNvPr id="4117" name="Rectangle 49"/>
                <p:cNvSpPr>
                  <a:spLocks noChangeArrowheads="1"/>
                </p:cNvSpPr>
                <p:nvPr/>
              </p:nvSpPr>
              <p:spPr bwMode="auto">
                <a:xfrm>
                  <a:off x="6858016" y="1500174"/>
                  <a:ext cx="917575" cy="2408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sz="800" dirty="0"/>
                    <a:t>2015</a:t>
                  </a:r>
                  <a:r>
                    <a:rPr lang="zh-CN" altLang="en-US" sz="800" dirty="0"/>
                    <a:t>年</a:t>
                  </a:r>
                  <a:r>
                    <a:rPr lang="en-US" altLang="zh-CN" sz="800" dirty="0"/>
                    <a:t>5</a:t>
                  </a:r>
                  <a:r>
                    <a:rPr lang="zh-CN" altLang="en-US" sz="800" dirty="0"/>
                    <a:t>月</a:t>
                  </a:r>
                  <a:endParaRPr lang="zh-CN" altLang="en-US" sz="800" dirty="0"/>
                </a:p>
              </p:txBody>
            </p:sp>
            <p:grpSp>
              <p:nvGrpSpPr>
                <p:cNvPr id="20" name="Groupe 60"/>
                <p:cNvGrpSpPr/>
                <p:nvPr/>
              </p:nvGrpSpPr>
              <p:grpSpPr>
                <a:xfrm>
                  <a:off x="6643702" y="1785926"/>
                  <a:ext cx="1415678" cy="2581281"/>
                  <a:chOff x="6643688" y="1776413"/>
                  <a:chExt cx="1590675" cy="2900362"/>
                </a:xfrm>
              </p:grpSpPr>
              <p:grpSp>
                <p:nvGrpSpPr>
                  <p:cNvPr id="21" name="Groupe 50"/>
                  <p:cNvGrpSpPr/>
                  <p:nvPr/>
                </p:nvGrpSpPr>
                <p:grpSpPr bwMode="auto">
                  <a:xfrm>
                    <a:off x="6643688" y="2092325"/>
                    <a:ext cx="1500187" cy="2214563"/>
                    <a:chOff x="5399088" y="3673475"/>
                    <a:chExt cx="1500197" cy="2214563"/>
                  </a:xfrm>
                </p:grpSpPr>
                <p:sp>
                  <p:nvSpPr>
                    <p:cNvPr id="52" name="Rectangle à coins arrondis 51"/>
                    <p:cNvSpPr/>
                    <p:nvPr/>
                  </p:nvSpPr>
                  <p:spPr>
                    <a:xfrm>
                      <a:off x="5500689" y="3673475"/>
                      <a:ext cx="1296996" cy="2214563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zh-CN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4135" name="ZoneTexte 1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399088" y="4551363"/>
                      <a:ext cx="1500197" cy="270651"/>
                    </a:xfrm>
                    <a:prstGeom prst="rect">
                      <a:avLst/>
                    </a:prstGeom>
                    <a:solidFill>
                      <a:schemeClr val="bg1">
                        <a:alpha val="54117"/>
                      </a:schemeClr>
                    </a:solidFill>
                    <a:ln w="9525">
                      <a:noFill/>
                      <a:miter lim="800000"/>
                    </a:ln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zh-CN" altLang="en-US" sz="800" b="1" dirty="0">
                          <a:latin typeface="Perpetua" panose="02020502060401020303" pitchFamily="18" charset="0"/>
                        </a:rPr>
                        <a:t>佛山官窑帝一街</a:t>
                      </a:r>
                      <a:endParaRPr lang="zh-CN" altLang="en-US" sz="800" b="1" dirty="0">
                        <a:latin typeface="Perpetua" panose="02020502060401020303" pitchFamily="18" charset="0"/>
                      </a:endParaRPr>
                    </a:p>
                  </p:txBody>
                </p:sp>
              </p:grpSp>
              <p:pic>
                <p:nvPicPr>
                  <p:cNvPr id="4119" name="Picture 1" descr="C:\Users\Vincent\Desktop\Jack Guanyao contrat\photos projet Jack\mmexport1428059626841.jpg"/>
                  <p:cNvPicPr>
                    <a:picLocks noChangeAspect="1" noChangeArrowheads="1"/>
                  </p:cNvPicPr>
                  <p:nvPr/>
                </p:nvPicPr>
                <p:blipFill>
                  <a:blip r:embed="rId19" cstate="print"/>
                  <a:srcRect/>
                  <a:stretch>
                    <a:fillRect/>
                  </a:stretch>
                </p:blipFill>
                <p:spPr bwMode="auto">
                  <a:xfrm>
                    <a:off x="6715125" y="3286125"/>
                    <a:ext cx="768350" cy="102393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4120" name="Picture 2" descr="C:\Users\Vincent\Desktop\Jack Guanyao contrat\photos projet Jack\mmexport1428059411258.jpg"/>
                  <p:cNvPicPr>
                    <a:picLocks noChangeAspect="1" noChangeArrowheads="1"/>
                  </p:cNvPicPr>
                  <p:nvPr/>
                </p:nvPicPr>
                <p:blipFill>
                  <a:blip r:embed="rId20" cstate="print"/>
                  <a:srcRect/>
                  <a:stretch>
                    <a:fillRect/>
                  </a:stretch>
                </p:blipFill>
                <p:spPr bwMode="auto">
                  <a:xfrm>
                    <a:off x="6643688" y="1776413"/>
                    <a:ext cx="1500187" cy="11255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4121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21" cstate="print"/>
                  <a:srcRect/>
                  <a:stretch>
                    <a:fillRect/>
                  </a:stretch>
                </p:blipFill>
                <p:spPr bwMode="auto">
                  <a:xfrm>
                    <a:off x="7296150" y="3214688"/>
                    <a:ext cx="938213" cy="146208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sp>
              <p:nvSpPr>
                <p:cNvPr id="91" name="Étoile à 6 branches 90"/>
                <p:cNvSpPr/>
                <p:nvPr/>
              </p:nvSpPr>
              <p:spPr>
                <a:xfrm rot="19250600">
                  <a:off x="6440568" y="1686320"/>
                  <a:ext cx="987265" cy="481946"/>
                </a:xfrm>
                <a:prstGeom prst="star6">
                  <a:avLst/>
                </a:prstGeom>
                <a:solidFill>
                  <a:srgbClr val="9BBB59">
                    <a:alpha val="27843"/>
                  </a:srgbClr>
                </a:solidFill>
                <a:ln w="19050">
                  <a:solidFill>
                    <a:srgbClr val="FFFF00"/>
                  </a:solidFill>
                </a:ln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200" b="1" dirty="0">
                      <a:solidFill>
                        <a:srgbClr val="FFFF00"/>
                      </a:solidFill>
                    </a:rPr>
                    <a:t>加盟</a:t>
                  </a:r>
                  <a:endParaRPr lang="zh-CN" altLang="en-US" sz="1200" b="1" dirty="0">
                    <a:solidFill>
                      <a:srgbClr val="FFFF00"/>
                    </a:solidFill>
                  </a:endParaRPr>
                </a:p>
              </p:txBody>
            </p:sp>
          </p:grpSp>
          <p:sp>
            <p:nvSpPr>
              <p:cNvPr id="94" name="Flèche vers le bas 93"/>
              <p:cNvSpPr/>
              <p:nvPr/>
            </p:nvSpPr>
            <p:spPr>
              <a:xfrm>
                <a:off x="6745275" y="4524388"/>
                <a:ext cx="285750" cy="571500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6419837" y="5245049"/>
                <a:ext cx="864339" cy="240876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zh-CN" sz="800" dirty="0"/>
                  <a:t>2016</a:t>
                </a:r>
                <a:r>
                  <a:rPr lang="zh-CN" altLang="en-US" sz="800" dirty="0"/>
                  <a:t>年停业</a:t>
                </a:r>
                <a:endParaRPr lang="zh-CN" altLang="en-US" sz="800" dirty="0"/>
              </a:p>
            </p:txBody>
          </p:sp>
          <p:sp>
            <p:nvSpPr>
              <p:cNvPr id="96" name="Rectangle 49"/>
              <p:cNvSpPr>
                <a:spLocks noChangeArrowheads="1"/>
              </p:cNvSpPr>
              <p:nvPr/>
            </p:nvSpPr>
            <p:spPr bwMode="auto">
              <a:xfrm>
                <a:off x="7899402" y="2309810"/>
                <a:ext cx="917239" cy="24087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/>
                  <a:t>2016</a:t>
                </a:r>
                <a:r>
                  <a:rPr lang="zh-CN" altLang="en-US" sz="800" dirty="0"/>
                  <a:t>年</a:t>
                </a:r>
                <a:r>
                  <a:rPr lang="en-US" altLang="zh-CN" sz="800" dirty="0"/>
                  <a:t>5</a:t>
                </a:r>
                <a:r>
                  <a:rPr lang="zh-CN" altLang="en-US" sz="800" dirty="0"/>
                  <a:t>月</a:t>
                </a:r>
                <a:endParaRPr lang="zh-CN" altLang="en-US" sz="800" dirty="0"/>
              </a:p>
            </p:txBody>
          </p:sp>
          <p:grpSp>
            <p:nvGrpSpPr>
              <p:cNvPr id="22" name="Groupe 34"/>
              <p:cNvGrpSpPr/>
              <p:nvPr/>
            </p:nvGrpSpPr>
            <p:grpSpPr bwMode="auto">
              <a:xfrm>
                <a:off x="7870535" y="2809876"/>
                <a:ext cx="1154302" cy="1745952"/>
                <a:chOff x="2060575" y="3643313"/>
                <a:chExt cx="1296988" cy="1961775"/>
              </a:xfrm>
            </p:grpSpPr>
            <p:sp>
              <p:nvSpPr>
                <p:cNvPr id="98" name="Rectangle à coins arrondis 97"/>
                <p:cNvSpPr/>
                <p:nvPr/>
              </p:nvSpPr>
              <p:spPr>
                <a:xfrm>
                  <a:off x="2060575" y="3643313"/>
                  <a:ext cx="1296988" cy="1961775"/>
                </a:xfrm>
                <a:prstGeom prst="round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9" name="ZoneTexte 18"/>
                <p:cNvSpPr txBox="1">
                  <a:spLocks noChangeArrowheads="1"/>
                </p:cNvSpPr>
                <p:nvPr/>
              </p:nvSpPr>
              <p:spPr bwMode="auto">
                <a:xfrm>
                  <a:off x="2207194" y="4526269"/>
                  <a:ext cx="1043492" cy="270651"/>
                </a:xfrm>
                <a:prstGeom prst="rect">
                  <a:avLst/>
                </a:prstGeom>
                <a:solidFill>
                  <a:schemeClr val="bg1">
                    <a:alpha val="54117"/>
                  </a:schemeClr>
                </a:solidFill>
                <a:ln w="9525">
                  <a:noFill/>
                  <a:miter lim="800000"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800" b="1" dirty="0">
                      <a:latin typeface="Perpetua" panose="02020502060401020303" pitchFamily="18" charset="0"/>
                    </a:rPr>
                    <a:t>深圳分店</a:t>
                  </a:r>
                  <a:endParaRPr lang="zh-CN" altLang="en-US" sz="800" b="1" dirty="0">
                    <a:latin typeface="Perpetua" panose="02020502060401020303" pitchFamily="18" charset="0"/>
                  </a:endParaRPr>
                </a:p>
              </p:txBody>
            </p:sp>
          </p:grpSp>
          <p:pic>
            <p:nvPicPr>
              <p:cNvPr id="101" name="Picture 11" descr="http://i2.szhomeimg.com/o/2015/10/11/10111449444911442.JPG"/>
              <p:cNvPicPr>
                <a:picLocks noChangeAspect="1" noChangeArrowheads="1"/>
              </p:cNvPicPr>
              <p:nvPr/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8245505" y="3881446"/>
                <a:ext cx="796335" cy="8708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" name="Picture 3" descr="C:\Users\Vincent\Desktop\2016 GLT photos\0529_2.jpg"/>
              <p:cNvPicPr>
                <a:picLocks noChangeAspect="1" noChangeArrowheads="1"/>
              </p:cNvPicPr>
              <p:nvPr/>
            </p:nvPicPr>
            <p:blipFill>
              <a:blip r:embed="rId23" cstate="print"/>
              <a:srcRect l="6815" r="6815"/>
              <a:stretch>
                <a:fillRect/>
              </a:stretch>
            </p:blipFill>
            <p:spPr bwMode="auto">
              <a:xfrm>
                <a:off x="7838087" y="2738438"/>
                <a:ext cx="1203753" cy="830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1" name="Flèche vers le bas 110"/>
              <p:cNvSpPr/>
              <p:nvPr/>
            </p:nvSpPr>
            <p:spPr>
              <a:xfrm>
                <a:off x="8327460" y="4524392"/>
                <a:ext cx="285750" cy="571500"/>
              </a:xfrm>
              <a:prstGeom prst="down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/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7970270" y="5402201"/>
                <a:ext cx="1067921" cy="240876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zh-CN" sz="800" dirty="0"/>
                  <a:t>2017</a:t>
                </a:r>
                <a:r>
                  <a:rPr lang="zh-CN" altLang="en-US" sz="800" dirty="0"/>
                  <a:t>年</a:t>
                </a:r>
                <a:r>
                  <a:rPr lang="en-US" altLang="zh-CN" sz="800" dirty="0"/>
                  <a:t>4</a:t>
                </a:r>
                <a:r>
                  <a:rPr lang="zh-CN" altLang="en-US" sz="800" dirty="0"/>
                  <a:t>月停业</a:t>
                </a:r>
                <a:endParaRPr lang="zh-CN" altLang="en-US" sz="800" dirty="0"/>
              </a:p>
            </p:txBody>
          </p:sp>
          <p:sp>
            <p:nvSpPr>
              <p:cNvPr id="100" name="Étoile à 6 branches 99"/>
              <p:cNvSpPr/>
              <p:nvPr/>
            </p:nvSpPr>
            <p:spPr>
              <a:xfrm rot="19250600">
                <a:off x="7429519" y="2495956"/>
                <a:ext cx="987265" cy="481946"/>
              </a:xfrm>
              <a:prstGeom prst="star6">
                <a:avLst/>
              </a:prstGeom>
              <a:solidFill>
                <a:srgbClr val="9BBB59">
                  <a:alpha val="27843"/>
                </a:srgbClr>
              </a:solidFill>
              <a:ln w="19050">
                <a:solidFill>
                  <a:srgbClr val="FFFF00"/>
                </a:solidFill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200" b="1" dirty="0">
                    <a:solidFill>
                      <a:srgbClr val="FFFF00"/>
                    </a:solidFill>
                  </a:rPr>
                  <a:t>加盟</a:t>
                </a:r>
                <a:endParaRPr lang="zh-CN" altLang="en-US" sz="1200" b="1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7200" y="9113"/>
              <a:ext cx="2250" cy="816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r>
                <a:rPr lang="en-US" altLang="zh-CN" sz="800" dirty="0"/>
                <a:t>2018</a:t>
              </a:r>
              <a:r>
                <a:rPr lang="zh-CN" altLang="en-US" sz="800" dirty="0"/>
                <a:t>年</a:t>
              </a:r>
              <a:r>
                <a:rPr lang="en-US" altLang="zh-CN" sz="800" dirty="0"/>
                <a:t>4</a:t>
              </a:r>
              <a:r>
                <a:rPr lang="zh-CN" altLang="en-US" sz="800" dirty="0"/>
                <a:t>月停业、装备最后搬到扬州普来乐世界派对乐园</a:t>
              </a:r>
              <a:endParaRPr lang="zh-CN" altLang="en-US" sz="800" dirty="0"/>
            </a:p>
          </p:txBody>
        </p:sp>
        <p:sp>
          <p:nvSpPr>
            <p:cNvPr id="104" name="Flèche vers le bas 103"/>
            <p:cNvSpPr/>
            <p:nvPr/>
          </p:nvSpPr>
          <p:spPr>
            <a:xfrm rot="16200000">
              <a:off x="6750" y="8100"/>
              <a:ext cx="450" cy="900"/>
            </a:xfrm>
            <a:prstGeom prst="downArrow">
              <a:avLst>
                <a:gd name="adj1" fmla="val 50000"/>
                <a:gd name="adj2" fmla="val 52675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105" name="Flèche vers le bas 104"/>
            <p:cNvSpPr/>
            <p:nvPr/>
          </p:nvSpPr>
          <p:spPr>
            <a:xfrm>
              <a:off x="6300" y="7425"/>
              <a:ext cx="450" cy="900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pic>
          <p:nvPicPr>
            <p:cNvPr id="10242" name="Picture 2" descr="http://p0.meituan.net/joymerchant/7aae045d4a1e1269b10b7626ad74479e--660936558.jpg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7538" y="8100"/>
              <a:ext cx="1350" cy="1015"/>
            </a:xfrm>
            <a:prstGeom prst="rect">
              <a:avLst/>
            </a:prstGeom>
            <a:noFill/>
          </p:spPr>
        </p:pic>
        <p:sp>
          <p:nvSpPr>
            <p:cNvPr id="106" name="Étoile à 6 branches 105"/>
            <p:cNvSpPr/>
            <p:nvPr/>
          </p:nvSpPr>
          <p:spPr>
            <a:xfrm rot="19250600">
              <a:off x="5961" y="8837"/>
              <a:ext cx="1999" cy="1062"/>
            </a:xfrm>
            <a:prstGeom prst="star6">
              <a:avLst/>
            </a:prstGeom>
            <a:solidFill>
              <a:srgbClr val="9BBB59">
                <a:alpha val="27843"/>
              </a:srgbClr>
            </a:solidFill>
            <a:ln w="19050">
              <a:solidFill>
                <a:srgbClr val="FFFF0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800" b="1" dirty="0">
                  <a:solidFill>
                    <a:srgbClr val="FFFF00"/>
                  </a:solidFill>
                </a:rPr>
                <a:t>直营后转让加盟</a:t>
              </a:r>
              <a:endParaRPr lang="zh-CN" altLang="en-US" sz="800" b="1" dirty="0">
                <a:solidFill>
                  <a:srgbClr val="FFFF00"/>
                </a:solidFill>
              </a:endParaRPr>
            </a:p>
          </p:txBody>
        </p:sp>
        <p:sp>
          <p:nvSpPr>
            <p:cNvPr id="28" name="Flèche vers le bas 103"/>
            <p:cNvSpPr/>
            <p:nvPr/>
          </p:nvSpPr>
          <p:spPr>
            <a:xfrm rot="16200000">
              <a:off x="9225" y="8101"/>
              <a:ext cx="450" cy="900"/>
            </a:xfrm>
            <a:prstGeom prst="downArrow">
              <a:avLst>
                <a:gd name="adj1" fmla="val 50000"/>
                <a:gd name="adj2" fmla="val 52675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29" name="Rectangle 47"/>
            <p:cNvSpPr/>
            <p:nvPr/>
          </p:nvSpPr>
          <p:spPr>
            <a:xfrm>
              <a:off x="9997" y="8348"/>
              <a:ext cx="1342" cy="379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800" dirty="0"/>
                <a:t>2019</a:t>
              </a:r>
              <a:r>
                <a:rPr lang="zh-CN" altLang="en-US" sz="800" dirty="0"/>
                <a:t>年停业</a:t>
              </a:r>
              <a:endParaRPr lang="zh-CN" altLang="en-US" sz="800" dirty="0"/>
            </a:p>
          </p:txBody>
        </p:sp>
      </p:grpSp>
      <p:sp>
        <p:nvSpPr>
          <p:cNvPr id="34" name="Rectangle à coins arrondis 25"/>
          <p:cNvSpPr/>
          <p:nvPr/>
        </p:nvSpPr>
        <p:spPr>
          <a:xfrm>
            <a:off x="1982471" y="4363085"/>
            <a:ext cx="1864995" cy="21424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35" name="ZoneTexte 18"/>
          <p:cNvSpPr txBox="1">
            <a:spLocks noChangeArrowheads="1"/>
          </p:cNvSpPr>
          <p:nvPr/>
        </p:nvSpPr>
        <p:spPr bwMode="auto">
          <a:xfrm>
            <a:off x="2135506" y="4377691"/>
            <a:ext cx="1614805" cy="460375"/>
          </a:xfrm>
          <a:prstGeom prst="rect">
            <a:avLst/>
          </a:prstGeom>
          <a:solidFill>
            <a:schemeClr val="bg1">
              <a:alpha val="54117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Perpetua" panose="02020502060401020303" pitchFamily="18" charset="0"/>
              </a:rPr>
              <a:t>六元素店</a:t>
            </a:r>
            <a:endParaRPr lang="zh-CN" altLang="en-US" sz="2400" b="1" dirty="0">
              <a:latin typeface="Perpetua" panose="02020502060401020303" pitchFamily="18" charset="0"/>
            </a:endParaRPr>
          </a:p>
        </p:txBody>
      </p:sp>
      <p:sp>
        <p:nvSpPr>
          <p:cNvPr id="37" name="Étoile à 6 branches 85"/>
          <p:cNvSpPr/>
          <p:nvPr/>
        </p:nvSpPr>
        <p:spPr>
          <a:xfrm rot="19250600">
            <a:off x="1633856" y="4128770"/>
            <a:ext cx="803275" cy="392430"/>
          </a:xfrm>
          <a:prstGeom prst="star6">
            <a:avLst/>
          </a:prstGeom>
          <a:solidFill>
            <a:srgbClr val="9BBB59">
              <a:alpha val="27843"/>
            </a:srgbClr>
          </a:solidFill>
          <a:ln w="19050"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rgbClr val="FFFF00"/>
                </a:solidFill>
              </a:rPr>
              <a:t>直营</a:t>
            </a:r>
            <a:endParaRPr lang="zh-CN" altLang="en-US" sz="1200" b="1" dirty="0">
              <a:solidFill>
                <a:srgbClr val="FFFF00"/>
              </a:solidFill>
            </a:endParaRPr>
          </a:p>
        </p:txBody>
      </p:sp>
      <p:pic>
        <p:nvPicPr>
          <p:cNvPr id="38" name="Picture 37" descr="微信图片_2021010917421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051051" y="4869180"/>
            <a:ext cx="1571625" cy="707390"/>
          </a:xfrm>
          <a:prstGeom prst="rect">
            <a:avLst/>
          </a:prstGeom>
        </p:spPr>
      </p:pic>
      <p:pic>
        <p:nvPicPr>
          <p:cNvPr id="39" name="Picture 38" descr="微信图片_20210109174202"/>
          <p:cNvPicPr>
            <a:picLocks noChangeAspect="1"/>
          </p:cNvPicPr>
          <p:nvPr/>
        </p:nvPicPr>
        <p:blipFill>
          <a:blip r:embed="rId26"/>
          <a:srcRect r="18074"/>
          <a:stretch>
            <a:fillRect/>
          </a:stretch>
        </p:blipFill>
        <p:spPr>
          <a:xfrm>
            <a:off x="2005331" y="5373370"/>
            <a:ext cx="2061845" cy="11861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C:\Users\Vincent\Desktop\liwan新星际CS总部\03 dossier de presentation du projet\pour dossier\3452-digital-art-plasma-ray-wallpaper - 副本.jpg"/>
          <p:cNvPicPr>
            <a:picLocks noChangeAspect="1" noChangeArrowheads="1"/>
          </p:cNvPicPr>
          <p:nvPr/>
        </p:nvPicPr>
        <p:blipFill>
          <a:blip r:embed="rId1">
            <a:lum bright="-64000" contrast="78000"/>
          </a:blip>
          <a:srcRect/>
          <a:stretch>
            <a:fillRect/>
          </a:stretch>
        </p:blipFill>
        <p:spPr bwMode="auto">
          <a:xfrm>
            <a:off x="1524000" y="142876"/>
            <a:ext cx="9144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4" name="Rectangle à coins arrondis 3"/>
          <p:cNvSpPr/>
          <p:nvPr/>
        </p:nvSpPr>
        <p:spPr>
          <a:xfrm>
            <a:off x="1952596" y="1357299"/>
            <a:ext cx="8572500" cy="5000625"/>
          </a:xfrm>
          <a:prstGeom prst="roundRect">
            <a:avLst>
              <a:gd name="adj" fmla="val 963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800" b="1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3738546" y="428604"/>
            <a:ext cx="6215106" cy="571504"/>
          </a:xfrm>
          <a:prstGeom prst="roundRect">
            <a:avLst/>
          </a:prstGeom>
          <a:gradFill flip="none" rotWithShape="1">
            <a:gsLst>
              <a:gs pos="30000">
                <a:schemeClr val="tx1"/>
              </a:gs>
              <a:gs pos="60000">
                <a:srgbClr val="002060"/>
              </a:gs>
              <a:gs pos="84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星际</a:t>
            </a:r>
            <a:r>
              <a:rPr lang="en-US" altLang="zh-CN" dirty="0"/>
              <a:t>CS</a:t>
            </a:r>
            <a:r>
              <a:rPr lang="zh-CN" altLang="en-US" dirty="0"/>
              <a:t>荔湾旗舰店：玩家的评价</a:t>
            </a:r>
            <a:endParaRPr lang="zh-CN" altLang="en-US" dirty="0"/>
          </a:p>
        </p:txBody>
      </p:sp>
      <p:pic>
        <p:nvPicPr>
          <p:cNvPr id="10" name="Picture 2" descr="C:\Users\Vincent\Desktop\liwan新星际CS总部\03 dossier de presentation du projet\pour dossier\LOGO-final.jpg"/>
          <p:cNvPicPr>
            <a:picLocks noChangeAspect="1" noChangeArrowheads="1"/>
          </p:cNvPicPr>
          <p:nvPr/>
        </p:nvPicPr>
        <p:blipFill>
          <a:blip r:embed="rId2" cstate="print">
            <a:lum bright="-12000" contrast="50000"/>
          </a:blip>
          <a:srcRect/>
          <a:stretch>
            <a:fillRect/>
          </a:stretch>
        </p:blipFill>
        <p:spPr bwMode="auto">
          <a:xfrm>
            <a:off x="1809721" y="214291"/>
            <a:ext cx="1071570" cy="83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5538" y="2714620"/>
            <a:ext cx="6858048" cy="2006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4881554" y="1643051"/>
            <a:ext cx="32087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Calibri" panose="020F0502020204030204" pitchFamily="34" charset="0"/>
              </a:rPr>
              <a:t>星际</a:t>
            </a:r>
            <a:r>
              <a:rPr lang="en-US" altLang="zh-CN" sz="1200" dirty="0">
                <a:latin typeface="Calibri" panose="020F0502020204030204" pitchFamily="34" charset="0"/>
              </a:rPr>
              <a:t>CS</a:t>
            </a:r>
            <a:r>
              <a:rPr lang="zh-CN" altLang="en-US" sz="1200" dirty="0">
                <a:latin typeface="Calibri" panose="020F0502020204030204" pitchFamily="34" charset="0"/>
              </a:rPr>
              <a:t>：超级高评价项目：</a:t>
            </a:r>
            <a:endParaRPr lang="en-US" altLang="zh-CN" sz="1200" dirty="0">
              <a:latin typeface="Calibri" panose="020F0502020204030204" pitchFamily="34" charset="0"/>
            </a:endParaRPr>
          </a:p>
          <a:p>
            <a:r>
              <a:rPr lang="zh-CN" altLang="en-US" sz="1200" dirty="0">
                <a:latin typeface="Calibri" panose="020F0502020204030204" pitchFamily="34" charset="0"/>
              </a:rPr>
              <a:t>来源：</a:t>
            </a:r>
            <a:r>
              <a:rPr lang="en-US" altLang="zh-CN" sz="1200" dirty="0">
                <a:latin typeface="Calibri" panose="020F0502020204030204" pitchFamily="34" charset="0"/>
                <a:hlinkClick r:id="rId4"/>
              </a:rPr>
              <a:t>www.dianping.com</a:t>
            </a:r>
            <a:r>
              <a:rPr lang="en-US" altLang="zh-CN" sz="1200" dirty="0">
                <a:latin typeface="Calibri" panose="020F0502020204030204" pitchFamily="34" charset="0"/>
              </a:rPr>
              <a:t> / </a:t>
            </a:r>
            <a:r>
              <a:rPr lang="en-US" altLang="zh-CN" sz="1200" dirty="0">
                <a:latin typeface="Calibri" panose="020F0502020204030204" pitchFamily="34" charset="0"/>
                <a:hlinkClick r:id="rId5"/>
              </a:rPr>
              <a:t>www.meituan.com</a:t>
            </a:r>
            <a:r>
              <a:rPr lang="en-US" altLang="zh-CN" sz="1200" dirty="0">
                <a:latin typeface="Calibri" panose="020F0502020204030204" pitchFamily="34" charset="0"/>
              </a:rPr>
              <a:t> </a:t>
            </a:r>
            <a:endParaRPr lang="zh-CN" altLang="en-US" sz="1200" dirty="0">
              <a:latin typeface="Calibri" panose="020F0502020204030204" pitchFamily="34" charset="0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4310050" y="3000372"/>
            <a:ext cx="785818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Connecteur droit avec flèche 16"/>
          <p:cNvCxnSpPr>
            <a:stCxn id="13" idx="2"/>
          </p:cNvCxnSpPr>
          <p:nvPr/>
        </p:nvCxnSpPr>
        <p:spPr>
          <a:xfrm rot="5400000">
            <a:off x="5235955" y="1750391"/>
            <a:ext cx="895656" cy="160430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C:\Users\Vincent\Desktop\liwan新星际CS总部\03 dossier de presentation du projet\pour dossier\3452-digital-art-plasma-ray-wallpaper - 副本.jpg"/>
          <p:cNvPicPr>
            <a:picLocks noChangeAspect="1" noChangeArrowheads="1"/>
          </p:cNvPicPr>
          <p:nvPr/>
        </p:nvPicPr>
        <p:blipFill>
          <a:blip r:embed="rId1">
            <a:lum bright="-64000" contrast="78000"/>
          </a:blip>
          <a:srcRect/>
          <a:stretch>
            <a:fillRect/>
          </a:stretch>
        </p:blipFill>
        <p:spPr bwMode="auto">
          <a:xfrm>
            <a:off x="1524000" y="142876"/>
            <a:ext cx="9144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4" name="Rectangle à coins arrondis 3"/>
          <p:cNvSpPr/>
          <p:nvPr/>
        </p:nvSpPr>
        <p:spPr>
          <a:xfrm>
            <a:off x="1952596" y="1357299"/>
            <a:ext cx="8572500" cy="5000625"/>
          </a:xfrm>
          <a:prstGeom prst="roundRect">
            <a:avLst>
              <a:gd name="adj" fmla="val 963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800" b="1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3738546" y="428604"/>
            <a:ext cx="6215106" cy="571504"/>
          </a:xfrm>
          <a:prstGeom prst="roundRect">
            <a:avLst/>
          </a:prstGeom>
          <a:gradFill flip="none" rotWithShape="1">
            <a:gsLst>
              <a:gs pos="30000">
                <a:schemeClr val="tx1"/>
              </a:gs>
              <a:gs pos="60000">
                <a:srgbClr val="002060"/>
              </a:gs>
              <a:gs pos="84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星际</a:t>
            </a:r>
            <a:r>
              <a:rPr lang="en-US" altLang="zh-CN" dirty="0"/>
              <a:t>CS</a:t>
            </a:r>
            <a:r>
              <a:rPr lang="zh-CN" altLang="en-US" dirty="0"/>
              <a:t>：对广州的影响</a:t>
            </a:r>
            <a:endParaRPr lang="zh-CN" altLang="en-US" dirty="0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3381356" y="1643051"/>
            <a:ext cx="592935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Calibri" panose="020F0502020204030204" pitchFamily="34" charset="0"/>
              </a:rPr>
              <a:t>星际</a:t>
            </a:r>
            <a:r>
              <a:rPr lang="en-US" altLang="zh-CN" sz="1200" dirty="0">
                <a:latin typeface="Calibri" panose="020F0502020204030204" pitchFamily="34" charset="0"/>
              </a:rPr>
              <a:t>CS</a:t>
            </a:r>
            <a:r>
              <a:rPr lang="zh-CN" altLang="en-US" sz="1200" dirty="0">
                <a:latin typeface="Calibri" panose="020F0502020204030204" pitchFamily="34" charset="0"/>
              </a:rPr>
              <a:t>激光战项目现在已被最大的娱乐公司仿冒引入</a:t>
            </a:r>
            <a:endParaRPr lang="en-US" altLang="zh-CN" sz="1200" dirty="0">
              <a:latin typeface="Calibri" panose="020F0502020204030204" pitchFamily="34" charset="0"/>
            </a:endParaRPr>
          </a:p>
          <a:p>
            <a:pPr algn="ctr"/>
            <a:r>
              <a:rPr lang="zh-CN" altLang="en-US" sz="1200" dirty="0">
                <a:latin typeface="Calibri" panose="020F0502020204030204" pitchFamily="34" charset="0"/>
              </a:rPr>
              <a:t>（各几千平方、上千万元的投则、他们是广州目前漂亮销售最大的团建基地）</a:t>
            </a:r>
            <a:endParaRPr lang="zh-CN" altLang="en-US" sz="1200" dirty="0">
              <a:latin typeface="Calibri" panose="020F0502020204030204" pitchFamily="34" charset="0"/>
            </a:endParaRPr>
          </a:p>
        </p:txBody>
      </p:sp>
      <p:pic>
        <p:nvPicPr>
          <p:cNvPr id="10" name="Picture 2" descr="C:\Users\Vincent\Desktop\liwan新星际CS总部\03 dossier de presentation du projet\pour dossier\LOGO-final.jpg"/>
          <p:cNvPicPr>
            <a:picLocks noChangeAspect="1" noChangeArrowheads="1"/>
          </p:cNvPicPr>
          <p:nvPr/>
        </p:nvPicPr>
        <p:blipFill>
          <a:blip r:embed="rId2" cstate="print">
            <a:lum bright="-12000" contrast="50000"/>
          </a:blip>
          <a:srcRect/>
          <a:stretch>
            <a:fillRect/>
          </a:stretch>
        </p:blipFill>
        <p:spPr bwMode="auto">
          <a:xfrm>
            <a:off x="1809721" y="214291"/>
            <a:ext cx="1071570" cy="83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5538" y="2185998"/>
            <a:ext cx="72009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3238480" y="5080828"/>
            <a:ext cx="5929354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Calibri" panose="020F0502020204030204" pitchFamily="34" charset="0"/>
              </a:rPr>
              <a:t>（但是他们不是专业作我们激光战项目，这是其中最后他们的评价很一般的一个原因）</a:t>
            </a:r>
            <a:endParaRPr lang="zh-CN" altLang="en-US" sz="1200" dirty="0">
              <a:latin typeface="Calibri" panose="020F0502020204030204" pitchFamily="34" charset="0"/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 rot="10800000">
            <a:off x="5881686" y="4071942"/>
            <a:ext cx="1571636" cy="8572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 rot="16200000" flipV="1">
            <a:off x="5488777" y="2964653"/>
            <a:ext cx="2143140" cy="17859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C:\Users\Vincent\Desktop\liwan新星际CS总部\03 dossier de presentation du projet\pour dossier\3452-digital-art-plasma-ray-wallpaper - 副本.jpg"/>
          <p:cNvPicPr>
            <a:picLocks noChangeAspect="1" noChangeArrowheads="1"/>
          </p:cNvPicPr>
          <p:nvPr/>
        </p:nvPicPr>
        <p:blipFill>
          <a:blip r:embed="rId1">
            <a:lum bright="-64000" contrast="78000"/>
          </a:blip>
          <a:srcRect/>
          <a:stretch>
            <a:fillRect/>
          </a:stretch>
        </p:blipFill>
        <p:spPr bwMode="auto">
          <a:xfrm>
            <a:off x="1524000" y="142876"/>
            <a:ext cx="9144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à coins arrondis 3"/>
          <p:cNvSpPr/>
          <p:nvPr/>
        </p:nvSpPr>
        <p:spPr>
          <a:xfrm>
            <a:off x="1952596" y="1357299"/>
            <a:ext cx="8572500" cy="5000625"/>
          </a:xfrm>
          <a:prstGeom prst="roundRect">
            <a:avLst>
              <a:gd name="adj" fmla="val 963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800" b="1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3738246" y="320675"/>
            <a:ext cx="5073015" cy="857250"/>
          </a:xfrm>
          <a:prstGeom prst="roundRect">
            <a:avLst/>
          </a:prstGeom>
          <a:gradFill flip="none" rotWithShape="1">
            <a:gsLst>
              <a:gs pos="30000">
                <a:schemeClr val="tx1"/>
              </a:gs>
              <a:gs pos="60000">
                <a:srgbClr val="002060"/>
              </a:gs>
              <a:gs pos="84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星际</a:t>
            </a:r>
            <a:r>
              <a:rPr lang="en-US" altLang="zh-CN" dirty="0"/>
              <a:t>CS</a:t>
            </a:r>
            <a:r>
              <a:rPr lang="zh-CN" altLang="en-US" dirty="0"/>
              <a:t>六元素店：</a:t>
            </a:r>
            <a:r>
              <a:rPr lang="en-US" altLang="zh-CN" dirty="0"/>
              <a:t>2020-2021</a:t>
            </a:r>
            <a:r>
              <a:rPr lang="zh-CN" altLang="en-US" dirty="0"/>
              <a:t>年，</a:t>
            </a:r>
            <a:endParaRPr lang="zh-CN" altLang="en-US" dirty="0"/>
          </a:p>
          <a:p>
            <a:pPr algn="ctr">
              <a:defRPr/>
            </a:pPr>
            <a:r>
              <a:rPr lang="zh-CN" altLang="en-US" dirty="0"/>
              <a:t>星际</a:t>
            </a:r>
            <a:r>
              <a:rPr lang="en-US" altLang="zh-CN" dirty="0"/>
              <a:t>CS 10</a:t>
            </a:r>
            <a:r>
              <a:rPr lang="zh-CN" altLang="en-US" dirty="0"/>
              <a:t>周年的经营经验集中在</a:t>
            </a:r>
            <a:endParaRPr lang="zh-CN" altLang="en-US" dirty="0"/>
          </a:p>
          <a:p>
            <a:pPr algn="r">
              <a:defRPr/>
            </a:pPr>
            <a:r>
              <a:rPr lang="zh-CN" altLang="en-US" dirty="0"/>
              <a:t>了不起的建筑、漂亮的商城</a:t>
            </a:r>
            <a:endParaRPr lang="zh-CN" altLang="en-US" dirty="0"/>
          </a:p>
        </p:txBody>
      </p:sp>
      <p:pic>
        <p:nvPicPr>
          <p:cNvPr id="8" name="Picture 7" descr="微信图片_202101091807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990" y="4220845"/>
            <a:ext cx="3140710" cy="1769110"/>
          </a:xfrm>
          <a:prstGeom prst="rect">
            <a:avLst/>
          </a:prstGeom>
        </p:spPr>
      </p:pic>
      <p:pic>
        <p:nvPicPr>
          <p:cNvPr id="10" name="Picture 2" descr="C:\Users\Vincent\Desktop\liwan新星际CS总部\03 dossier de presentation du projet\pour dossier\LOGO-final.jpg"/>
          <p:cNvPicPr>
            <a:picLocks noChangeAspect="1" noChangeArrowheads="1"/>
          </p:cNvPicPr>
          <p:nvPr/>
        </p:nvPicPr>
        <p:blipFill>
          <a:blip r:embed="rId3" cstate="print">
            <a:lum bright="-12000" contrast="50000"/>
          </a:blip>
          <a:srcRect/>
          <a:stretch>
            <a:fillRect/>
          </a:stretch>
        </p:blipFill>
        <p:spPr bwMode="auto">
          <a:xfrm>
            <a:off x="1809721" y="214291"/>
            <a:ext cx="1071570" cy="83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微信图片_202101091742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5505" y="2134871"/>
            <a:ext cx="3872230" cy="1740535"/>
          </a:xfrm>
          <a:prstGeom prst="rect">
            <a:avLst/>
          </a:prstGeom>
        </p:spPr>
      </p:pic>
      <p:pic>
        <p:nvPicPr>
          <p:cNvPr id="6" name="Picture 5" descr="微信图片_202101091742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7936" y="2132331"/>
            <a:ext cx="3872865" cy="1743075"/>
          </a:xfrm>
          <a:prstGeom prst="rect">
            <a:avLst/>
          </a:prstGeom>
        </p:spPr>
      </p:pic>
      <p:pic>
        <p:nvPicPr>
          <p:cNvPr id="3" name="Picture 2" descr="微信图片_20210109174202"/>
          <p:cNvPicPr>
            <a:picLocks noChangeAspect="1"/>
          </p:cNvPicPr>
          <p:nvPr/>
        </p:nvPicPr>
        <p:blipFill>
          <a:blip r:embed="rId6"/>
          <a:srcRect r="12498"/>
          <a:stretch>
            <a:fillRect/>
          </a:stretch>
        </p:blipFill>
        <p:spPr>
          <a:xfrm>
            <a:off x="3782060" y="3068956"/>
            <a:ext cx="4627880" cy="2492375"/>
          </a:xfrm>
          <a:prstGeom prst="rect">
            <a:avLst/>
          </a:prstGeom>
        </p:spPr>
      </p:pic>
      <p:pic>
        <p:nvPicPr>
          <p:cNvPr id="7" name="Content Placeholder 6" descr="6 elements shopping mall v80"/>
          <p:cNvPicPr>
            <a:picLocks noGrp="1" noChangeAspect="1"/>
          </p:cNvPicPr>
          <p:nvPr>
            <p:ph idx="1"/>
          </p:nvPr>
        </p:nvPicPr>
        <p:blipFill>
          <a:blip r:embed="rId7"/>
          <a:srcRect l="4160" t="3912" r="33971" b="3923"/>
          <a:stretch>
            <a:fillRect/>
          </a:stretch>
        </p:blipFill>
        <p:spPr>
          <a:xfrm>
            <a:off x="2099946" y="4182110"/>
            <a:ext cx="3432175" cy="19443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C:\Users\Vincent\Desktop\liwan新星际CS总部\03 dossier de presentation du projet\pour dossier\3452-digital-art-plasma-ray-wallpaper - 副本.jpg"/>
          <p:cNvPicPr>
            <a:picLocks noChangeAspect="1" noChangeArrowheads="1"/>
          </p:cNvPicPr>
          <p:nvPr/>
        </p:nvPicPr>
        <p:blipFill>
          <a:blip r:embed="rId1">
            <a:lum bright="-64000" contrast="78000"/>
          </a:blip>
          <a:srcRect/>
          <a:stretch>
            <a:fillRect/>
          </a:stretch>
        </p:blipFill>
        <p:spPr bwMode="auto">
          <a:xfrm>
            <a:off x="1524000" y="142876"/>
            <a:ext cx="9144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4" name="Rectangle à coins arrondis 3"/>
          <p:cNvSpPr/>
          <p:nvPr/>
        </p:nvSpPr>
        <p:spPr>
          <a:xfrm>
            <a:off x="1952596" y="1357299"/>
            <a:ext cx="8572500" cy="5000625"/>
          </a:xfrm>
          <a:prstGeom prst="roundRect">
            <a:avLst>
              <a:gd name="adj" fmla="val 963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800" b="1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3738546" y="428604"/>
            <a:ext cx="6215106" cy="571504"/>
          </a:xfrm>
          <a:prstGeom prst="roundRect">
            <a:avLst/>
          </a:prstGeom>
          <a:gradFill flip="none" rotWithShape="1">
            <a:gsLst>
              <a:gs pos="30000">
                <a:schemeClr val="tx1"/>
              </a:gs>
              <a:gs pos="60000">
                <a:srgbClr val="002060"/>
              </a:gs>
              <a:gs pos="84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星际</a:t>
            </a:r>
            <a:r>
              <a:rPr lang="en-US" altLang="zh-CN" dirty="0"/>
              <a:t>CS</a:t>
            </a:r>
            <a:r>
              <a:rPr lang="zh-CN" altLang="en-US" dirty="0"/>
              <a:t>荔湾旗舰店：主流射击主体多游戏一体化场地</a:t>
            </a:r>
            <a:endParaRPr lang="zh-CN" altLang="en-US" dirty="0"/>
          </a:p>
        </p:txBody>
      </p:sp>
      <p:pic>
        <p:nvPicPr>
          <p:cNvPr id="10" name="Picture 2" descr="C:\Users\Vincent\Desktop\liwan新星际CS总部\03 dossier de presentation du projet\pour dossier\LOGO-final.jpg"/>
          <p:cNvPicPr>
            <a:picLocks noChangeAspect="1" noChangeArrowheads="1"/>
          </p:cNvPicPr>
          <p:nvPr/>
        </p:nvPicPr>
        <p:blipFill>
          <a:blip r:embed="rId2" cstate="print">
            <a:lum bright="-12000" contrast="50000"/>
          </a:blip>
          <a:srcRect/>
          <a:stretch>
            <a:fillRect/>
          </a:stretch>
        </p:blipFill>
        <p:spPr bwMode="auto">
          <a:xfrm>
            <a:off x="1809721" y="214291"/>
            <a:ext cx="1071570" cy="83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C:\Users\Vincent\Desktop\2016 GLT photos\1814703302397153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8546" y="1643050"/>
            <a:ext cx="1929546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C:\Users\Vincent\Desktop\Marketing Galactica 2018\images et videos\joueurs table hocke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4857761"/>
            <a:ext cx="1500198" cy="1207537"/>
          </a:xfrm>
          <a:prstGeom prst="rect">
            <a:avLst/>
          </a:prstGeom>
          <a:noFill/>
        </p:spPr>
      </p:pic>
      <p:pic>
        <p:nvPicPr>
          <p:cNvPr id="24578" name="Picture 2" descr="C:\Users\Vincent\Desktop\Marketing Galactica 2018\images et videos\微信图片_201905141820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67108" y="4786322"/>
            <a:ext cx="1857388" cy="1393042"/>
          </a:xfrm>
          <a:prstGeom prst="rect">
            <a:avLst/>
          </a:prstGeom>
          <a:noFill/>
        </p:spPr>
      </p:pic>
      <p:pic>
        <p:nvPicPr>
          <p:cNvPr id="24579" name="Picture 3" descr="C:\Users\Vincent\Desktop\Marketing Galactica 2018\images et videos\微信图片_201905141820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24628" y="1571612"/>
            <a:ext cx="1524010" cy="1143008"/>
          </a:xfrm>
          <a:prstGeom prst="rect">
            <a:avLst/>
          </a:prstGeom>
          <a:noFill/>
        </p:spPr>
      </p:pic>
      <p:pic>
        <p:nvPicPr>
          <p:cNvPr id="24580" name="Picture 4" descr="C:\Users\Vincent\Desktop\Marketing Galactica 2018\images et videos\微信图片_2019051418204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2662" y="2857497"/>
            <a:ext cx="1285884" cy="1714511"/>
          </a:xfrm>
          <a:prstGeom prst="rect">
            <a:avLst/>
          </a:prstGeom>
          <a:noFill/>
        </p:spPr>
      </p:pic>
      <p:pic>
        <p:nvPicPr>
          <p:cNvPr id="24582" name="Picture 6" descr="星际CS的图片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10579" y="3786190"/>
            <a:ext cx="1427929" cy="1071570"/>
          </a:xfrm>
          <a:prstGeom prst="rect">
            <a:avLst/>
          </a:prstGeom>
          <a:noFill/>
        </p:spPr>
      </p:pic>
      <p:pic>
        <p:nvPicPr>
          <p:cNvPr id="24583" name="Picture 7" descr="C:\Users\Vincent\Desktop\Marketing Galactica 2018\images et videos\joueurs wii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24760" y="4643446"/>
            <a:ext cx="1214446" cy="1214446"/>
          </a:xfrm>
          <a:prstGeom prst="rect">
            <a:avLst/>
          </a:prstGeom>
          <a:noFill/>
        </p:spPr>
      </p:pic>
      <p:pic>
        <p:nvPicPr>
          <p:cNvPr id="20" name="Picture 2" descr="C:\Users\Vincent\Desktop\2016 GLT photos\Plan v28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24364" y="3143249"/>
            <a:ext cx="3214710" cy="1396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4524365" y="3214687"/>
            <a:ext cx="2379177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星际</a:t>
            </a:r>
            <a:r>
              <a:rPr lang="en-US" altLang="zh-CN" sz="1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CS </a:t>
            </a:r>
            <a:r>
              <a:rPr lang="zh-CN" altLang="en-US" sz="1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：</a:t>
            </a:r>
            <a:r>
              <a:rPr lang="en-US" altLang="zh-CN" sz="1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1000</a:t>
            </a:r>
            <a:r>
              <a:rPr lang="zh-CN" altLang="en-US" sz="1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多平方使用面积，</a:t>
            </a:r>
            <a:endParaRPr lang="en-US" altLang="zh-CN" sz="1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anose="020F0502020204030204" pitchFamily="34" charset="0"/>
            </a:endParaRPr>
          </a:p>
          <a:p>
            <a:r>
              <a:rPr lang="zh-CN" altLang="en-US" sz="1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射击主体的拓展和娱乐基地</a:t>
            </a:r>
            <a:endParaRPr lang="zh-CN" altLang="en-US" sz="1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667637" y="2428869"/>
            <a:ext cx="1217747" cy="1213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ZoneTexte 21"/>
          <p:cNvSpPr txBox="1"/>
          <p:nvPr/>
        </p:nvSpPr>
        <p:spPr>
          <a:xfrm>
            <a:off x="2166910" y="1571613"/>
            <a:ext cx="1643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/>
              <a:t>主打项目：</a:t>
            </a:r>
            <a:endParaRPr lang="en-US" altLang="zh-CN" sz="1200" dirty="0"/>
          </a:p>
          <a:p>
            <a:pPr algn="ctr"/>
            <a:r>
              <a:rPr lang="zh-CN" altLang="en-US" sz="1200" dirty="0"/>
              <a:t>激光战</a:t>
            </a:r>
            <a:endParaRPr lang="en-US" altLang="zh-CN" sz="1200" dirty="0"/>
          </a:p>
          <a:p>
            <a:pPr algn="ctr"/>
            <a:r>
              <a:rPr lang="zh-CN" altLang="en-US" sz="1200" dirty="0"/>
              <a:t>（在体育局办理好相关手续）</a:t>
            </a:r>
            <a:endParaRPr lang="zh-CN" altLang="en-US" sz="1200" dirty="0"/>
          </a:p>
        </p:txBody>
      </p:sp>
      <p:sp>
        <p:nvSpPr>
          <p:cNvPr id="23" name="ZoneTexte 22"/>
          <p:cNvSpPr txBox="1"/>
          <p:nvPr/>
        </p:nvSpPr>
        <p:spPr>
          <a:xfrm>
            <a:off x="1881158" y="5077439"/>
            <a:ext cx="16430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/>
              <a:t>核心射击项目：</a:t>
            </a:r>
            <a:endParaRPr lang="en-US" altLang="zh-CN" sz="1200" dirty="0"/>
          </a:p>
          <a:p>
            <a:pPr algn="ctr"/>
            <a:r>
              <a:rPr lang="zh-CN" altLang="en-US" sz="1200" dirty="0"/>
              <a:t>水弹战</a:t>
            </a:r>
            <a:endParaRPr lang="en-US" altLang="zh-CN" sz="1200" dirty="0"/>
          </a:p>
          <a:p>
            <a:pPr algn="ctr"/>
            <a:r>
              <a:rPr lang="zh-CN" altLang="en-US" sz="1200" dirty="0"/>
              <a:t>（在体育局办理好相关手续）</a:t>
            </a:r>
            <a:endParaRPr lang="en-US" altLang="zh-CN" sz="1200" dirty="0"/>
          </a:p>
          <a:p>
            <a:pPr algn="ctr"/>
            <a:r>
              <a:rPr lang="en-US" altLang="zh-CN" sz="1200" dirty="0"/>
              <a:t>VR</a:t>
            </a:r>
            <a:endParaRPr lang="zh-CN" altLang="en-US" sz="1200" dirty="0"/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3309918" y="2000240"/>
            <a:ext cx="714380" cy="3571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3238480" y="5072074"/>
            <a:ext cx="714380" cy="1428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rot="16200000" flipV="1">
            <a:off x="2952728" y="4786322"/>
            <a:ext cx="428628" cy="1428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8810644" y="4929199"/>
            <a:ext cx="1428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/>
              <a:t>附加项目：</a:t>
            </a:r>
            <a:endParaRPr lang="en-US" altLang="zh-CN" sz="1200" dirty="0"/>
          </a:p>
          <a:p>
            <a:pPr algn="ctr"/>
            <a:r>
              <a:rPr lang="zh-CN" altLang="en-US" sz="1200" dirty="0"/>
              <a:t>桌游、桌球、台上冰球、台上足球等</a:t>
            </a:r>
            <a:endParaRPr lang="zh-CN" altLang="en-US" sz="1200" dirty="0"/>
          </a:p>
        </p:txBody>
      </p:sp>
      <p:sp>
        <p:nvSpPr>
          <p:cNvPr id="37" name="ZoneTexte 36"/>
          <p:cNvSpPr txBox="1"/>
          <p:nvPr/>
        </p:nvSpPr>
        <p:spPr>
          <a:xfrm>
            <a:off x="8096264" y="1597872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/>
              <a:t>独自开发新项目：对抗射击靶场（注册专利当中）、激光迷宫、星空射击场</a:t>
            </a:r>
            <a:endParaRPr lang="zh-CN" alt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124" name="Picture 4" descr="C:\Users\Vincent\Desktop\liwan新星际CS总部\03 dossier de presentation du projet\pour dossier\3452-digital-art-plasma-ray-wallpaper - 副本.jpg"/>
          <p:cNvPicPr>
            <a:picLocks noChangeAspect="1" noChangeArrowheads="1"/>
          </p:cNvPicPr>
          <p:nvPr/>
        </p:nvPicPr>
        <p:blipFill>
          <a:blip r:embed="rId1">
            <a:lum bright="-64000" contrast="78000"/>
          </a:blip>
          <a:srcRect/>
          <a:stretch>
            <a:fillRect/>
          </a:stretch>
        </p:blipFill>
        <p:spPr bwMode="auto">
          <a:xfrm>
            <a:off x="1524000" y="142876"/>
            <a:ext cx="9144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à coins arrondis 4"/>
          <p:cNvSpPr/>
          <p:nvPr/>
        </p:nvSpPr>
        <p:spPr>
          <a:xfrm>
            <a:off x="1738313" y="1500189"/>
            <a:ext cx="8572500" cy="5000625"/>
          </a:xfrm>
          <a:prstGeom prst="roundRect">
            <a:avLst>
              <a:gd name="adj" fmla="val 963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800" b="1" dirty="0">
              <a:solidFill>
                <a:schemeClr val="tx1"/>
              </a:solidFill>
            </a:endParaRPr>
          </a:p>
        </p:txBody>
      </p:sp>
      <p:pic>
        <p:nvPicPr>
          <p:cNvPr id="5126" name="Picture 2" descr="C:\Users\Vincent\Desktop\liwan新星际CS总部\03 dossier de presentation du projet\pour dossier\LOGO-final.jpg"/>
          <p:cNvPicPr>
            <a:picLocks noChangeAspect="1" noChangeArrowheads="1"/>
          </p:cNvPicPr>
          <p:nvPr/>
        </p:nvPicPr>
        <p:blipFill>
          <a:blip r:embed="rId2">
            <a:lum bright="-12000" contrast="50000"/>
          </a:blip>
          <a:srcRect/>
          <a:stretch>
            <a:fillRect/>
          </a:stretch>
        </p:blipFill>
        <p:spPr bwMode="auto">
          <a:xfrm>
            <a:off x="1738314" y="71438"/>
            <a:ext cx="1785937" cy="138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à coins arrondis 6"/>
          <p:cNvSpPr/>
          <p:nvPr/>
        </p:nvSpPr>
        <p:spPr>
          <a:xfrm>
            <a:off x="3738546" y="428604"/>
            <a:ext cx="6215106" cy="571504"/>
          </a:xfrm>
          <a:prstGeom prst="roundRect">
            <a:avLst/>
          </a:prstGeom>
          <a:gradFill flip="none" rotWithShape="1">
            <a:gsLst>
              <a:gs pos="30000">
                <a:schemeClr val="tx1"/>
              </a:gs>
              <a:gs pos="60000">
                <a:srgbClr val="002060"/>
              </a:gs>
              <a:gs pos="84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星际</a:t>
            </a:r>
            <a:r>
              <a:rPr lang="en-US" altLang="zh-CN" dirty="0"/>
              <a:t>CS</a:t>
            </a:r>
            <a:r>
              <a:rPr lang="zh-CN" altLang="en-US" dirty="0"/>
              <a:t>历史图</a:t>
            </a:r>
            <a:endParaRPr lang="zh-CN" altLang="en-US" dirty="0"/>
          </a:p>
        </p:txBody>
      </p:sp>
      <p:pic>
        <p:nvPicPr>
          <p:cNvPr id="5130" name="Picture 3" descr="C:\Users\Vincent\Desktop\sauvegarde parties\定稿图片\VIP 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95500" y="4643438"/>
            <a:ext cx="2592388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4" descr="C:\Users\Vincent\Desktop\sauvegarde parties\定稿图片\大厅A面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57739" y="4643438"/>
            <a:ext cx="2909887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7" descr="C:\Users\Vincent\Desktop\sauvegarde parties\定稿图片\讲解室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61289" y="4641850"/>
            <a:ext cx="2192337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Picture 11" descr="http://i2.szhomeimg.com/o/2015/10/11/1011144944491144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58113" y="2143126"/>
            <a:ext cx="2195512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2095501" y="1571626"/>
            <a:ext cx="7858125" cy="9239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endParaRPr lang="en-US" altLang="zh-CN" b="1" dirty="0"/>
          </a:p>
          <a:p>
            <a:pPr algn="ctr">
              <a:defRPr/>
            </a:pPr>
            <a:r>
              <a:rPr lang="en-US" altLang="zh-CN" b="1" dirty="0"/>
              <a:t>2016</a:t>
            </a:r>
            <a:r>
              <a:rPr lang="zh-CN" altLang="en-US" b="1" dirty="0"/>
              <a:t>年</a:t>
            </a:r>
            <a:r>
              <a:rPr lang="en-US" altLang="zh-CN" b="1" dirty="0"/>
              <a:t>5</a:t>
            </a:r>
            <a:r>
              <a:rPr lang="zh-CN" altLang="en-US" b="1" dirty="0"/>
              <a:t>月</a:t>
            </a:r>
            <a:r>
              <a:rPr lang="en-US" altLang="zh-CN" b="1" dirty="0"/>
              <a:t>1</a:t>
            </a:r>
            <a:r>
              <a:rPr lang="zh-CN" altLang="en-US" b="1" dirty="0"/>
              <a:t>日：深圳星际</a:t>
            </a:r>
            <a:r>
              <a:rPr lang="en-US" altLang="zh-CN" b="1" dirty="0"/>
              <a:t>CS</a:t>
            </a:r>
            <a:r>
              <a:rPr lang="zh-CN" altLang="en-US" b="1" dirty="0"/>
              <a:t>。</a:t>
            </a:r>
            <a:endParaRPr lang="en-US" altLang="zh-CN" b="1" dirty="0"/>
          </a:p>
          <a:p>
            <a:pPr algn="ctr">
              <a:defRPr/>
            </a:pPr>
            <a:r>
              <a:rPr lang="zh-CN" altLang="en-US" dirty="0"/>
              <a:t>豪华装修、豪华商场、将集中了星际</a:t>
            </a:r>
            <a:r>
              <a:rPr lang="en-US" altLang="zh-CN" dirty="0"/>
              <a:t>CS</a:t>
            </a:r>
            <a:r>
              <a:rPr lang="zh-CN" altLang="en-US" dirty="0"/>
              <a:t>的</a:t>
            </a:r>
            <a:r>
              <a:rPr lang="en-US" altLang="zh-CN" dirty="0"/>
              <a:t>4</a:t>
            </a:r>
            <a:r>
              <a:rPr lang="zh-CN" altLang="en-US" dirty="0"/>
              <a:t>年游戏场地专业设计经验</a:t>
            </a:r>
            <a:endParaRPr lang="zh-CN" altLang="en-US" dirty="0"/>
          </a:p>
        </p:txBody>
      </p:sp>
      <p:pic>
        <p:nvPicPr>
          <p:cNvPr id="5135" name="Picture 3" descr="C:\Users\Vincent\Desktop\2016 GLT photos\0529_2.jpg"/>
          <p:cNvPicPr>
            <a:picLocks noChangeAspect="1" noChangeArrowheads="1"/>
          </p:cNvPicPr>
          <p:nvPr/>
        </p:nvPicPr>
        <p:blipFill>
          <a:blip r:embed="rId7"/>
          <a:srcRect l="6815" r="6815"/>
          <a:stretch>
            <a:fillRect/>
          </a:stretch>
        </p:blipFill>
        <p:spPr bwMode="auto">
          <a:xfrm>
            <a:off x="4738688" y="2571750"/>
            <a:ext cx="2900362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" name="Picture 17" descr="C:\Users\Vincent\Desktop\2016 GLT photos\2016-04-29 17582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95501" y="2571750"/>
            <a:ext cx="255587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C:\Users\Vincent\Desktop\liwan新星际CS总部\03 dossier de presentation du projet\pour dossier\3452-digital-art-plasma-ray-wallpaper - 副本.jpg"/>
          <p:cNvPicPr>
            <a:picLocks noChangeAspect="1" noChangeArrowheads="1"/>
          </p:cNvPicPr>
          <p:nvPr/>
        </p:nvPicPr>
        <p:blipFill>
          <a:blip r:embed="rId1">
            <a:lum bright="-64000" contrast="78000"/>
          </a:blip>
          <a:srcRect/>
          <a:stretch>
            <a:fillRect/>
          </a:stretch>
        </p:blipFill>
        <p:spPr bwMode="auto">
          <a:xfrm>
            <a:off x="1524000" y="142876"/>
            <a:ext cx="9144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2" descr="C:\Users\Vincent\Desktop\liwan新星际CS总部\03 dossier de presentation du projet\pour dossier\LOGO-final.jpg"/>
          <p:cNvPicPr>
            <a:picLocks noChangeAspect="1" noChangeArrowheads="1"/>
          </p:cNvPicPr>
          <p:nvPr/>
        </p:nvPicPr>
        <p:blipFill>
          <a:blip r:embed="rId2">
            <a:lum bright="-12000" contrast="50000"/>
          </a:blip>
          <a:srcRect/>
          <a:stretch>
            <a:fillRect/>
          </a:stretch>
        </p:blipFill>
        <p:spPr bwMode="auto">
          <a:xfrm>
            <a:off x="1738314" y="71438"/>
            <a:ext cx="1785937" cy="138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à coins arrondis 8"/>
          <p:cNvSpPr/>
          <p:nvPr/>
        </p:nvSpPr>
        <p:spPr>
          <a:xfrm>
            <a:off x="3738546" y="428604"/>
            <a:ext cx="6215106" cy="571504"/>
          </a:xfrm>
          <a:prstGeom prst="roundRect">
            <a:avLst/>
          </a:prstGeom>
          <a:gradFill flip="none" rotWithShape="1">
            <a:gsLst>
              <a:gs pos="30000">
                <a:schemeClr val="tx1"/>
              </a:gs>
              <a:gs pos="60000">
                <a:srgbClr val="002060"/>
              </a:gs>
              <a:gs pos="84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星际</a:t>
            </a:r>
            <a:r>
              <a:rPr lang="en-US" altLang="zh-CN" dirty="0"/>
              <a:t>CS</a:t>
            </a:r>
            <a:r>
              <a:rPr lang="zh-CN" altLang="en-US" dirty="0"/>
              <a:t>老总店（</a:t>
            </a:r>
            <a:r>
              <a:rPr lang="en-US" altLang="zh-CN" dirty="0"/>
              <a:t>2011-2014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grpSp>
        <p:nvGrpSpPr>
          <p:cNvPr id="2" name="Groupe 35"/>
          <p:cNvGrpSpPr/>
          <p:nvPr/>
        </p:nvGrpSpPr>
        <p:grpSpPr bwMode="auto">
          <a:xfrm>
            <a:off x="1881188" y="1785939"/>
            <a:ext cx="2857500" cy="1785937"/>
            <a:chOff x="0" y="0"/>
            <a:chExt cx="2857488" cy="1785926"/>
          </a:xfrm>
        </p:grpSpPr>
        <p:pic>
          <p:nvPicPr>
            <p:cNvPr id="6157" name="Picture 11" descr="C:\Users\Vincent\Desktop\成功计划方案 客村总店\2014-06-18 00.04.28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2794448" cy="1785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ZoneTexte 37"/>
            <p:cNvSpPr txBox="1"/>
            <p:nvPr/>
          </p:nvSpPr>
          <p:spPr>
            <a:xfrm>
              <a:off x="1571604" y="1357298"/>
              <a:ext cx="1285884" cy="400110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zh-CN" altLang="en-US" sz="2000" b="1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客村总店</a:t>
              </a:r>
              <a:endParaRPr lang="zh-CN" alt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pic>
        <p:nvPicPr>
          <p:cNvPr id="39" name="Picture 2" descr="C:\Users\Vincent\Desktop\成功计划方案 客村总店\kecun3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4438" y="4286250"/>
            <a:ext cx="2500312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 descr="C:\Users\Vincent\Desktop\成功计划方案 客村总店\arene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7564" y="2214564"/>
            <a:ext cx="322738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3" descr="C:\Users\Vincent\Desktop\成功计划方案 客村总店\aren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10063" y="1571625"/>
            <a:ext cx="398621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5" descr="C:\Users\Vincent\Desktop\成功计划方案 客村总店\DSC0481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96125" y="4286251"/>
            <a:ext cx="3322638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" descr="C:\Users\Vincent\Desktop\3D photos\2012-12-20 广东电视台\20121220_170620 - Copy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81189" y="4000500"/>
            <a:ext cx="3500437" cy="260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C:\Users\Vincent\Desktop\liwan新星际CS总部\03 dossier de presentation du projet\pour dossier\3452-digital-art-plasma-ray-wallpaper - 副本.jpg"/>
          <p:cNvPicPr>
            <a:picLocks noChangeAspect="1" noChangeArrowheads="1"/>
          </p:cNvPicPr>
          <p:nvPr/>
        </p:nvPicPr>
        <p:blipFill>
          <a:blip r:embed="rId1">
            <a:lum bright="-64000" contrast="78000"/>
          </a:blip>
          <a:srcRect/>
          <a:stretch>
            <a:fillRect/>
          </a:stretch>
        </p:blipFill>
        <p:spPr bwMode="auto">
          <a:xfrm>
            <a:off x="1524000" y="142876"/>
            <a:ext cx="9144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2" descr="C:\Users\Vincent\Desktop\liwan新星际CS总部\03 dossier de presentation du projet\pour dossier\LOGO-final.jpg"/>
          <p:cNvPicPr>
            <a:picLocks noChangeAspect="1" noChangeArrowheads="1"/>
          </p:cNvPicPr>
          <p:nvPr/>
        </p:nvPicPr>
        <p:blipFill>
          <a:blip r:embed="rId2">
            <a:lum bright="-12000" contrast="50000"/>
          </a:blip>
          <a:srcRect/>
          <a:stretch>
            <a:fillRect/>
          </a:stretch>
        </p:blipFill>
        <p:spPr bwMode="auto">
          <a:xfrm>
            <a:off x="1738314" y="71438"/>
            <a:ext cx="1785937" cy="138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à coins arrondis 8"/>
          <p:cNvSpPr/>
          <p:nvPr/>
        </p:nvSpPr>
        <p:spPr>
          <a:xfrm>
            <a:off x="3738546" y="428604"/>
            <a:ext cx="6215106" cy="571504"/>
          </a:xfrm>
          <a:prstGeom prst="roundRect">
            <a:avLst/>
          </a:prstGeom>
          <a:gradFill flip="none" rotWithShape="1">
            <a:gsLst>
              <a:gs pos="30000">
                <a:schemeClr val="tx1"/>
              </a:gs>
              <a:gs pos="60000">
                <a:srgbClr val="002060"/>
              </a:gs>
              <a:gs pos="84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星际</a:t>
            </a:r>
            <a:r>
              <a:rPr lang="en-US" altLang="zh-CN" dirty="0"/>
              <a:t>CS</a:t>
            </a:r>
            <a:r>
              <a:rPr lang="zh-CN" altLang="en-US" dirty="0"/>
              <a:t>陈家祠分店（</a:t>
            </a:r>
            <a:r>
              <a:rPr lang="en-US" altLang="zh-CN" dirty="0"/>
              <a:t>2013-2015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pic>
        <p:nvPicPr>
          <p:cNvPr id="6" name="Picture 2" descr="C:\Users\Vincent\Desktop\成功的计划 广州陈家祠直通柏得来地下商业城\image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4063" y="1428750"/>
            <a:ext cx="331470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70"/>
          <p:cNvGrpSpPr/>
          <p:nvPr/>
        </p:nvGrpSpPr>
        <p:grpSpPr bwMode="auto">
          <a:xfrm>
            <a:off x="4595814" y="2357439"/>
            <a:ext cx="2611437" cy="1900459"/>
            <a:chOff x="-256274" y="0"/>
            <a:chExt cx="2970886" cy="2162961"/>
          </a:xfrm>
        </p:grpSpPr>
        <p:pic>
          <p:nvPicPr>
            <p:cNvPr id="7183" name="Picture 10" descr="C:\Users\Vincent\Desktop\成功的计划 广州陈家祠直通柏得来地下商业城\image8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256274" y="0"/>
              <a:ext cx="2970886" cy="1857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9"/>
            <p:cNvSpPr/>
            <p:nvPr/>
          </p:nvSpPr>
          <p:spPr>
            <a:xfrm>
              <a:off x="643119" y="1356887"/>
              <a:ext cx="1856578" cy="42820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ZoneTexte 10"/>
            <p:cNvSpPr txBox="1"/>
            <p:nvPr/>
          </p:nvSpPr>
          <p:spPr bwMode="auto">
            <a:xfrm>
              <a:off x="714348" y="1357298"/>
              <a:ext cx="1857401" cy="805663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zh-CN" altLang="en-US" sz="2000" b="1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广州陈家祠分</a:t>
              </a:r>
              <a:endParaRPr lang="zh-CN" alt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pic>
        <p:nvPicPr>
          <p:cNvPr id="12" name="Picture 6" descr="C:\Users\Vincent\Desktop\成功的计划 广州陈家祠直通柏得来地下商业城\Xihualu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85076" y="3571876"/>
            <a:ext cx="3082925" cy="138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 descr="C:\Users\Vincent\Desktop\成功的计划 广州陈家祠直通柏得来地下商业城\image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24750" y="1643064"/>
            <a:ext cx="2871788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 descr="C:\Users\Vincent\Desktop\成功的计划 广州陈家祠直通柏得来地下商业城\image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67250" y="4214813"/>
            <a:ext cx="3716338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7" descr="C:\Users\Vincent\Desktop\成功的计划 广州陈家祠直通柏得来地下商业城\image4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81189" y="5072064"/>
            <a:ext cx="25114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 descr="C:\Users\Vincent\Desktop\成功的计划 广州陈家祠直通柏得来地下商业城\image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81164" y="2921000"/>
            <a:ext cx="3214687" cy="20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" descr="C:\Users\Vincent\Desktop\成功的计划 广州陈家祠直通柏得来地下商业城\image2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881939" y="5000626"/>
            <a:ext cx="2598737" cy="162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C:\Users\Vincent\Desktop\liwan新星际CS总部\03 dossier de presentation du projet\pour dossier\3452-digital-art-plasma-ray-wallpaper - 副本.jpg"/>
          <p:cNvPicPr>
            <a:picLocks noChangeAspect="1" noChangeArrowheads="1"/>
          </p:cNvPicPr>
          <p:nvPr/>
        </p:nvPicPr>
        <p:blipFill>
          <a:blip r:embed="rId1">
            <a:lum bright="-64000" contrast="78000"/>
          </a:blip>
          <a:srcRect/>
          <a:stretch>
            <a:fillRect/>
          </a:stretch>
        </p:blipFill>
        <p:spPr bwMode="auto">
          <a:xfrm>
            <a:off x="1524000" y="142876"/>
            <a:ext cx="9144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2" descr="C:\Users\Vincent\Desktop\liwan新星际CS总部\03 dossier de presentation du projet\pour dossier\LOGO-final.jpg"/>
          <p:cNvPicPr>
            <a:picLocks noChangeAspect="1" noChangeArrowheads="1"/>
          </p:cNvPicPr>
          <p:nvPr/>
        </p:nvPicPr>
        <p:blipFill>
          <a:blip r:embed="rId2">
            <a:lum bright="-12000" contrast="50000"/>
          </a:blip>
          <a:srcRect/>
          <a:stretch>
            <a:fillRect/>
          </a:stretch>
        </p:blipFill>
        <p:spPr bwMode="auto">
          <a:xfrm>
            <a:off x="1738314" y="71438"/>
            <a:ext cx="1785937" cy="138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à coins arrondis 8"/>
          <p:cNvSpPr/>
          <p:nvPr/>
        </p:nvSpPr>
        <p:spPr>
          <a:xfrm>
            <a:off x="3738546" y="428604"/>
            <a:ext cx="6215106" cy="571504"/>
          </a:xfrm>
          <a:prstGeom prst="roundRect">
            <a:avLst/>
          </a:prstGeom>
          <a:gradFill flip="none" rotWithShape="1">
            <a:gsLst>
              <a:gs pos="30000">
                <a:schemeClr val="tx1"/>
              </a:gs>
              <a:gs pos="60000">
                <a:srgbClr val="002060"/>
              </a:gs>
              <a:gs pos="84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星际</a:t>
            </a:r>
            <a:r>
              <a:rPr lang="en-US" altLang="zh-CN" dirty="0"/>
              <a:t>CS</a:t>
            </a:r>
            <a:r>
              <a:rPr lang="zh-CN" altLang="en-US" dirty="0"/>
              <a:t>泉州加盟店（</a:t>
            </a:r>
            <a:r>
              <a:rPr lang="en-US" altLang="zh-CN" dirty="0"/>
              <a:t>2013-2014</a:t>
            </a:r>
            <a:r>
              <a:rPr lang="zh-CN" altLang="en-US" dirty="0"/>
              <a:t>）</a:t>
            </a:r>
            <a:r>
              <a:rPr lang="fr-FR" altLang="zh-CN" dirty="0"/>
              <a:t> </a:t>
            </a:r>
            <a:endParaRPr lang="zh-CN" altLang="en-US" dirty="0"/>
          </a:p>
        </p:txBody>
      </p:sp>
      <p:grpSp>
        <p:nvGrpSpPr>
          <p:cNvPr id="2" name="Groupe 39"/>
          <p:cNvGrpSpPr/>
          <p:nvPr/>
        </p:nvGrpSpPr>
        <p:grpSpPr bwMode="auto">
          <a:xfrm>
            <a:off x="1809751" y="1357314"/>
            <a:ext cx="2500313" cy="1660525"/>
            <a:chOff x="0" y="0"/>
            <a:chExt cx="2428905" cy="1821669"/>
          </a:xfrm>
        </p:grpSpPr>
        <p:pic>
          <p:nvPicPr>
            <p:cNvPr id="8209" name="Picture 3" descr="C:\Users\Vincent\Desktop\成功的计划 泉州加盟店\Quanzhou laser tag\2013-10-04 13.18.36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2428892" cy="18216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7"/>
            <p:cNvSpPr/>
            <p:nvPr/>
          </p:nvSpPr>
          <p:spPr>
            <a:xfrm>
              <a:off x="1142742" y="1356673"/>
              <a:ext cx="1215223" cy="35702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ZoneTexte 9"/>
            <p:cNvSpPr txBox="1"/>
            <p:nvPr/>
          </p:nvSpPr>
          <p:spPr bwMode="auto">
            <a:xfrm>
              <a:off x="1143016" y="1357307"/>
              <a:ext cx="1285889" cy="438938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zh-CN" altLang="en-US" sz="2000" b="1" dirty="0">
                  <a:ln>
                    <a:prstDash val="solid"/>
                  </a:ln>
                  <a:gradFill rotWithShape="1">
                    <a:gsLst>
                      <a:gs pos="0">
                        <a:schemeClr val="accent4">
                          <a:tint val="70000"/>
                          <a:satMod val="200000"/>
                        </a:schemeClr>
                      </a:gs>
                      <a:gs pos="40000">
                        <a:schemeClr val="accent4">
                          <a:tint val="90000"/>
                          <a:satMod val="130000"/>
                        </a:schemeClr>
                      </a:gs>
                      <a:gs pos="50000">
                        <a:schemeClr val="accent4">
                          <a:tint val="90000"/>
                          <a:satMod val="130000"/>
                        </a:schemeClr>
                      </a:gs>
                      <a:gs pos="68000">
                        <a:schemeClr val="accent4">
                          <a:tint val="90000"/>
                          <a:satMod val="130000"/>
                        </a:schemeClr>
                      </a:gs>
                      <a:gs pos="100000">
                        <a:schemeClr val="accent4">
                          <a:tint val="70000"/>
                          <a:satMod val="200000"/>
                        </a:schemeClr>
                      </a:gs>
                    </a:gsLst>
                    <a:lin ang="5400000"/>
                  </a:gradFill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</a:rPr>
                <a:t>泉州分店</a:t>
              </a:r>
              <a:endParaRPr lang="zh-CN" alt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endParaRPr>
            </a:p>
          </p:txBody>
        </p:sp>
      </p:grpSp>
      <p:pic>
        <p:nvPicPr>
          <p:cNvPr id="11" name="Picture 6" descr="C:\Users\Vincent\Desktop\成功的计划 泉州加盟店\Quanzhou laser tag\selection reduits\2013-10-04 12.36.2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81939" y="1143001"/>
            <a:ext cx="2605087" cy="19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Vincent\Desktop\成功的计划 泉州加盟店\452138370894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81563" y="1357314"/>
            <a:ext cx="283845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3" descr="C:\Users\Vincent\Desktop\成功的计划 泉州加盟店\Quanzhou laser tag\selection reduits\2013-10-04 12.38.0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10500" y="3286126"/>
            <a:ext cx="2084388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0" descr="C:\Users\Vincent\Desktop\成功的计划 泉州加盟店\Quanzhou laser tag\selection reduits\2013-10-04 12.58.2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08675" y="5341938"/>
            <a:ext cx="1758950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 descr="C:\Users\Vincent\Desktop\成功的计划 泉州加盟店\Quanzhou laser tag\selection reduits\2013-10-04 13.27.57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738313" y="3214688"/>
            <a:ext cx="2214562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9" descr="C:\Users\Vincent\Desktop\成功的计划 泉州加盟店\Quanzhou laser tag\selection reduits\2013-10-04 13.21.02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024313" y="2928938"/>
            <a:ext cx="1693862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4" descr="C:\Users\Vincent\Desktop\成功的计划 泉州加盟店\Quanzhou laser tag\selection reduits\2013-10-04 13.22.02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53126" y="3286126"/>
            <a:ext cx="1433513" cy="190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4" descr="C:\Users\Vincent\Desktop\成功的计划 泉州加盟店\IMG_1909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174039" y="4949826"/>
            <a:ext cx="2282825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C:\Users\Vincent\Desktop\成功的计划 泉州加盟店\34561383708951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381251" y="4429126"/>
            <a:ext cx="3228975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C:\Users\Vincent\Desktop\liwan新星际CS总部\03 dossier de presentation du projet\pour dossier\3452-digital-art-plasma-ray-wallpaper - 副本.jpg"/>
          <p:cNvPicPr>
            <a:picLocks noChangeAspect="1" noChangeArrowheads="1"/>
          </p:cNvPicPr>
          <p:nvPr/>
        </p:nvPicPr>
        <p:blipFill>
          <a:blip r:embed="rId1">
            <a:lum bright="-64000" contrast="78000"/>
          </a:blip>
          <a:srcRect/>
          <a:stretch>
            <a:fillRect/>
          </a:stretch>
        </p:blipFill>
        <p:spPr bwMode="auto">
          <a:xfrm>
            <a:off x="1524000" y="142876"/>
            <a:ext cx="9144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à coins arrondis 3"/>
          <p:cNvSpPr/>
          <p:nvPr/>
        </p:nvSpPr>
        <p:spPr>
          <a:xfrm>
            <a:off x="1809750" y="1500189"/>
            <a:ext cx="8572500" cy="5000625"/>
          </a:xfrm>
          <a:prstGeom prst="roundRect">
            <a:avLst>
              <a:gd name="adj" fmla="val 963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4800" b="1" dirty="0">
              <a:solidFill>
                <a:schemeClr val="tx1"/>
              </a:solidFill>
            </a:endParaRPr>
          </a:p>
        </p:txBody>
      </p:sp>
      <p:pic>
        <p:nvPicPr>
          <p:cNvPr id="9221" name="Picture 2" descr="C:\Users\Vincent\Desktop\liwan新星际CS总部\03 dossier de presentation du projet\pour dossier\LOGO-final.jpg"/>
          <p:cNvPicPr>
            <a:picLocks noChangeAspect="1" noChangeArrowheads="1"/>
          </p:cNvPicPr>
          <p:nvPr/>
        </p:nvPicPr>
        <p:blipFill>
          <a:blip r:embed="rId2">
            <a:lum bright="-12000" contrast="50000"/>
          </a:blip>
          <a:srcRect/>
          <a:stretch>
            <a:fillRect/>
          </a:stretch>
        </p:blipFill>
        <p:spPr bwMode="auto">
          <a:xfrm>
            <a:off x="1738314" y="71438"/>
            <a:ext cx="1785937" cy="138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à coins arrondis 8"/>
          <p:cNvSpPr/>
          <p:nvPr/>
        </p:nvSpPr>
        <p:spPr>
          <a:xfrm>
            <a:off x="3738546" y="428604"/>
            <a:ext cx="6215106" cy="571504"/>
          </a:xfrm>
          <a:prstGeom prst="roundRect">
            <a:avLst/>
          </a:prstGeom>
          <a:gradFill flip="none" rotWithShape="1">
            <a:gsLst>
              <a:gs pos="30000">
                <a:schemeClr val="tx1"/>
              </a:gs>
              <a:gs pos="60000">
                <a:srgbClr val="002060"/>
              </a:gs>
              <a:gs pos="84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dirty="0"/>
              <a:t>新星际</a:t>
            </a:r>
            <a:r>
              <a:rPr lang="en-US" altLang="zh-CN" dirty="0"/>
              <a:t>CS</a:t>
            </a:r>
            <a:r>
              <a:rPr lang="zh-CN" altLang="en-US" dirty="0"/>
              <a:t>荔湾旗舰店：</a:t>
            </a:r>
            <a:r>
              <a:rPr lang="en-US" altLang="zh-CN" dirty="0"/>
              <a:t>Lasertag</a:t>
            </a:r>
            <a:r>
              <a:rPr lang="zh-CN" altLang="en-US" dirty="0"/>
              <a:t>行业从未见过的新游戏体验</a:t>
            </a:r>
            <a:endParaRPr lang="zh-CN" altLang="en-US" dirty="0"/>
          </a:p>
        </p:txBody>
      </p:sp>
      <p:pic>
        <p:nvPicPr>
          <p:cNvPr id="9225" name="Picture 5" descr="C:\Users\Vincent\Desktop\liwan新星际CS总部\03 dossier de presentation du projet\pour dossier\plan 3d liwan v13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1188" y="1928813"/>
            <a:ext cx="8382000" cy="364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3595689" y="5857875"/>
            <a:ext cx="538638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>
                <a:latin typeface="Calibri" panose="020F0502020204030204" pitchFamily="34" charset="0"/>
              </a:rPr>
              <a:t>1000</a:t>
            </a:r>
            <a:r>
              <a:rPr lang="zh-CN" altLang="en-US">
                <a:latin typeface="Calibri" panose="020F0502020204030204" pitchFamily="34" charset="0"/>
              </a:rPr>
              <a:t>多平方使用面积，</a:t>
            </a:r>
            <a:r>
              <a:rPr lang="en-US" altLang="zh-CN">
                <a:latin typeface="Calibri" panose="020F0502020204030204" pitchFamily="34" charset="0"/>
              </a:rPr>
              <a:t>5</a:t>
            </a:r>
            <a:r>
              <a:rPr lang="zh-CN" altLang="en-US">
                <a:latin typeface="Calibri" panose="020F0502020204030204" pitchFamily="34" charset="0"/>
              </a:rPr>
              <a:t>合一完整的拓展和娱乐基地</a:t>
            </a:r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2020095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/>
              <a:t>2</a:t>
            </a:r>
            <a:r>
              <a:rPr lang="zh-CN" altLang="en-US" dirty="0"/>
              <a:t>、星际</a:t>
            </a:r>
            <a:r>
              <a:rPr lang="en-US" altLang="zh-CN" dirty="0"/>
              <a:t>CS</a:t>
            </a:r>
            <a:r>
              <a:rPr lang="zh-CN" altLang="en-US" dirty="0"/>
              <a:t>投资</a:t>
            </a:r>
            <a:br>
              <a:rPr lang="en-US" altLang="zh-CN" dirty="0"/>
            </a:br>
            <a:r>
              <a:rPr lang="zh-CN" altLang="en-US" dirty="0"/>
              <a:t>富力儿童世界二期</a:t>
            </a:r>
            <a:br>
              <a:rPr lang="en-US" altLang="zh-CN" dirty="0"/>
            </a:br>
            <a:r>
              <a:rPr lang="zh-CN" altLang="en-US" dirty="0"/>
              <a:t>意向主要数据</a:t>
            </a:r>
            <a:endParaRPr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0C0"/>
                </a:solidFill>
              </a:rPr>
              <a:t>星际</a:t>
            </a:r>
            <a:r>
              <a:rPr lang="en-US" altLang="zh-CN" dirty="0">
                <a:solidFill>
                  <a:srgbClr val="0070C0"/>
                </a:solidFill>
              </a:rPr>
              <a:t>CS</a:t>
            </a:r>
            <a:r>
              <a:rPr lang="zh-CN" altLang="en-US" dirty="0">
                <a:solidFill>
                  <a:srgbClr val="0070C0"/>
                </a:solidFill>
              </a:rPr>
              <a:t>投资主要数据：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37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游戏装备投资</a:t>
            </a:r>
            <a:r>
              <a:rPr lang="zh-CN" altLang="en-US" dirty="0"/>
              <a:t>（按照新的销售价）：</a:t>
            </a:r>
            <a:r>
              <a:rPr lang="en-US" altLang="zh-CN" dirty="0"/>
              <a:t>1283680</a:t>
            </a:r>
            <a:r>
              <a:rPr lang="zh-CN" altLang="en-US" dirty="0"/>
              <a:t>元人民币以上（</a:t>
            </a:r>
            <a:r>
              <a:rPr lang="zh-CN" altLang="en-US" b="1" dirty="0">
                <a:solidFill>
                  <a:srgbClr val="FF0000"/>
                </a:solidFill>
              </a:rPr>
              <a:t>接近</a:t>
            </a:r>
            <a:r>
              <a:rPr lang="en-US" altLang="zh-CN" b="1" dirty="0">
                <a:solidFill>
                  <a:srgbClr val="FF0000"/>
                </a:solidFill>
              </a:rPr>
              <a:t>130</a:t>
            </a:r>
            <a:r>
              <a:rPr lang="zh-CN" altLang="en-US" b="1" dirty="0">
                <a:solidFill>
                  <a:srgbClr val="FF0000"/>
                </a:solidFill>
              </a:rPr>
              <a:t>万</a:t>
            </a:r>
            <a:r>
              <a:rPr lang="zh-CN" altLang="en-US" dirty="0"/>
              <a:t>）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&gt; </a:t>
            </a:r>
            <a:r>
              <a:rPr lang="zh-CN" altLang="en-US" dirty="0"/>
              <a:t>这目前应该是整个中国国际装备最多的室内</a:t>
            </a:r>
            <a:r>
              <a:rPr lang="en-US" altLang="zh-CN" dirty="0" err="1"/>
              <a:t>lasertag</a:t>
            </a:r>
            <a:r>
              <a:rPr lang="zh-CN" altLang="en-US" dirty="0"/>
              <a:t>店</a:t>
            </a:r>
            <a:r>
              <a:rPr lang="en-US" altLang="zh-CN" dirty="0"/>
              <a:t>.</a:t>
            </a:r>
            <a:endParaRPr lang="en-US" altLang="zh-CN" dirty="0"/>
          </a:p>
          <a:p>
            <a:pPr>
              <a:buFontTx/>
              <a:buChar char="-"/>
            </a:pPr>
            <a:r>
              <a:rPr lang="zh-CN" altLang="en-US" sz="2400" dirty="0"/>
              <a:t>星际</a:t>
            </a:r>
            <a:r>
              <a:rPr lang="en-US" altLang="zh-CN" sz="2400" dirty="0"/>
              <a:t>CS</a:t>
            </a:r>
            <a:r>
              <a:rPr lang="zh-CN" altLang="en-US" sz="2400" dirty="0"/>
              <a:t>史</a:t>
            </a:r>
            <a:r>
              <a:rPr lang="zh-CN" altLang="en-US" sz="2400" dirty="0">
                <a:solidFill>
                  <a:srgbClr val="FF0000"/>
                </a:solidFill>
              </a:rPr>
              <a:t>上最高营业额：</a:t>
            </a:r>
            <a:r>
              <a:rPr lang="en-US" altLang="zh-CN" sz="2400" dirty="0">
                <a:solidFill>
                  <a:srgbClr val="FF0000"/>
                </a:solidFill>
              </a:rPr>
              <a:t>130000</a:t>
            </a:r>
            <a:r>
              <a:rPr lang="zh-CN" altLang="en-US" sz="2400" dirty="0">
                <a:solidFill>
                  <a:srgbClr val="FF0000"/>
                </a:solidFill>
              </a:rPr>
              <a:t>元人民币左右</a:t>
            </a:r>
            <a:r>
              <a:rPr lang="zh-CN" altLang="en-US" sz="2400" dirty="0"/>
              <a:t>，（疫情之前在盛悦广场的一个</a:t>
            </a:r>
            <a:r>
              <a:rPr lang="en-US" altLang="zh-CN" sz="2400" dirty="0"/>
              <a:t>8</a:t>
            </a:r>
            <a:r>
              <a:rPr lang="zh-CN" altLang="en-US" sz="2400" dirty="0"/>
              <a:t>月份）。</a:t>
            </a:r>
            <a:endParaRPr lang="en-US" altLang="zh-CN" sz="2400" dirty="0"/>
          </a:p>
          <a:p>
            <a:pPr>
              <a:buFontTx/>
              <a:buChar char="-"/>
            </a:pPr>
            <a:r>
              <a:rPr lang="zh-CN" altLang="en-US" sz="2400" dirty="0">
                <a:solidFill>
                  <a:srgbClr val="FF0000"/>
                </a:solidFill>
              </a:rPr>
              <a:t>理论上</a:t>
            </a:r>
            <a:r>
              <a:rPr lang="zh-CN" altLang="en-US" sz="2400" dirty="0"/>
              <a:t>，如果</a:t>
            </a:r>
            <a:r>
              <a:rPr lang="en-US" altLang="zh-CN" sz="2400" dirty="0"/>
              <a:t>600</a:t>
            </a:r>
            <a:r>
              <a:rPr lang="zh-CN" altLang="en-US" sz="2400" dirty="0"/>
              <a:t>平方实用面积的情况下，可以每</a:t>
            </a:r>
            <a:r>
              <a:rPr lang="en-US" altLang="zh-CN" sz="2400" dirty="0"/>
              <a:t>20</a:t>
            </a:r>
            <a:r>
              <a:rPr lang="zh-CN" altLang="en-US" sz="2400" dirty="0"/>
              <a:t>分钟接待</a:t>
            </a:r>
            <a:r>
              <a:rPr lang="en-US" altLang="zh-CN" sz="2400" dirty="0"/>
              <a:t>24</a:t>
            </a:r>
            <a:r>
              <a:rPr lang="zh-CN" altLang="en-US" sz="2400" dirty="0"/>
              <a:t>人个玩家。平均收费每局每人是</a:t>
            </a:r>
            <a:r>
              <a:rPr lang="en-US" altLang="zh-CN" sz="2400" dirty="0"/>
              <a:t>30</a:t>
            </a:r>
            <a:r>
              <a:rPr lang="zh-CN" altLang="en-US" sz="2400" dirty="0"/>
              <a:t>元或以上，如果一天</a:t>
            </a:r>
            <a:r>
              <a:rPr lang="en-US" altLang="zh-CN" sz="2400" dirty="0"/>
              <a:t>8</a:t>
            </a:r>
            <a:r>
              <a:rPr lang="zh-CN" altLang="en-US" sz="2400" dirty="0"/>
              <a:t>小时一直有很多玩家，一天的营业额可以达到</a:t>
            </a:r>
            <a:r>
              <a:rPr lang="en-US" altLang="zh-CN" sz="2400" dirty="0"/>
              <a:t>8</a:t>
            </a:r>
            <a:r>
              <a:rPr lang="zh-CN" altLang="en-US" sz="2400" dirty="0"/>
              <a:t>小时</a:t>
            </a:r>
            <a:r>
              <a:rPr lang="en-US" altLang="zh-CN" sz="2400" dirty="0"/>
              <a:t>*3</a:t>
            </a:r>
            <a:r>
              <a:rPr lang="zh-CN" altLang="en-US" sz="2400" dirty="0"/>
              <a:t>次每小时</a:t>
            </a:r>
            <a:r>
              <a:rPr lang="en-US" altLang="zh-CN" sz="2400" dirty="0"/>
              <a:t>*24</a:t>
            </a:r>
            <a:r>
              <a:rPr lang="zh-CN" altLang="en-US" sz="2400" dirty="0"/>
              <a:t>个玩家</a:t>
            </a:r>
            <a:r>
              <a:rPr lang="en-US" altLang="zh-CN" sz="2400" dirty="0"/>
              <a:t>*30</a:t>
            </a:r>
            <a:r>
              <a:rPr lang="zh-CN" altLang="en-US" sz="2400" dirty="0"/>
              <a:t>元</a:t>
            </a:r>
            <a:r>
              <a:rPr lang="en-US" altLang="zh-CN" sz="2400" dirty="0"/>
              <a:t>=17300</a:t>
            </a:r>
            <a:r>
              <a:rPr lang="zh-CN" altLang="en-US" sz="2400" dirty="0"/>
              <a:t>元，</a:t>
            </a:r>
            <a:r>
              <a:rPr lang="en-US" altLang="zh-CN" sz="2400" dirty="0">
                <a:solidFill>
                  <a:srgbClr val="FF0000"/>
                </a:solidFill>
              </a:rPr>
              <a:t>30</a:t>
            </a:r>
            <a:r>
              <a:rPr lang="zh-CN" altLang="en-US" sz="2400" dirty="0">
                <a:solidFill>
                  <a:srgbClr val="FF0000"/>
                </a:solidFill>
              </a:rPr>
              <a:t>天是</a:t>
            </a:r>
            <a:r>
              <a:rPr lang="en-US" altLang="zh-CN" sz="2400" dirty="0">
                <a:solidFill>
                  <a:srgbClr val="FF0000"/>
                </a:solidFill>
              </a:rPr>
              <a:t>520000</a:t>
            </a:r>
            <a:r>
              <a:rPr lang="zh-CN" altLang="en-US" sz="2400" dirty="0">
                <a:solidFill>
                  <a:srgbClr val="FF0000"/>
                </a:solidFill>
              </a:rPr>
              <a:t>元的营业额</a:t>
            </a:r>
            <a:r>
              <a:rPr lang="zh-CN" altLang="en-US" sz="2400" dirty="0"/>
              <a:t>左右</a:t>
            </a:r>
            <a:r>
              <a:rPr lang="fr-FR" altLang="zh-CN" sz="2400" dirty="0"/>
              <a:t>.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/>
              <a:t>- </a:t>
            </a:r>
            <a:r>
              <a:rPr lang="zh-CN" altLang="en-US" sz="2400" dirty="0"/>
              <a:t>星际</a:t>
            </a:r>
            <a:r>
              <a:rPr lang="en-US" altLang="zh-CN" sz="2400" dirty="0"/>
              <a:t>CS</a:t>
            </a:r>
            <a:r>
              <a:rPr lang="zh-CN" altLang="en-US" sz="2400" dirty="0"/>
              <a:t>是</a:t>
            </a:r>
            <a:r>
              <a:rPr lang="en-US" altLang="zh-CN" sz="2400" dirty="0"/>
              <a:t>2011</a:t>
            </a:r>
            <a:r>
              <a:rPr lang="zh-CN" altLang="en-US" sz="2400" dirty="0"/>
              <a:t>年开始做，当时是整个广东省第一家</a:t>
            </a:r>
            <a:r>
              <a:rPr lang="en-US" altLang="zh-CN" sz="2400" dirty="0" err="1"/>
              <a:t>lasertag</a:t>
            </a:r>
            <a:r>
              <a:rPr lang="zh-CN" altLang="en-US" sz="2400" dirty="0"/>
              <a:t>（欧美式真人</a:t>
            </a:r>
            <a:r>
              <a:rPr lang="en-US" altLang="zh-CN" sz="2400" dirty="0"/>
              <a:t>CS</a:t>
            </a:r>
            <a:r>
              <a:rPr lang="zh-CN" altLang="en-US" sz="2400" dirty="0"/>
              <a:t>）</a:t>
            </a:r>
            <a:endParaRPr lang="en-US" altLang="zh-CN" sz="24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003300" y="2330761"/>
          <a:ext cx="10185400" cy="1539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4444"/>
                <a:gridCol w="876027"/>
                <a:gridCol w="1206124"/>
                <a:gridCol w="3859597"/>
                <a:gridCol w="2539208"/>
              </a:tblGrid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u="none" strike="noStrike">
                          <a:effectLst/>
                        </a:rPr>
                        <a:t>装备名称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开发者国家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星际</a:t>
                      </a:r>
                      <a:r>
                        <a:rPr lang="en-US" altLang="zh-CN" sz="1200" u="none" strike="noStrike">
                          <a:effectLst/>
                        </a:rPr>
                        <a:t>CS</a:t>
                      </a:r>
                      <a:r>
                        <a:rPr lang="zh-CN" altLang="en-US" sz="1200" u="none" strike="noStrike">
                          <a:effectLst/>
                        </a:rPr>
                        <a:t>装备数量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原价标准与计算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星际</a:t>
                      </a:r>
                      <a:r>
                        <a:rPr lang="en-US" altLang="zh-CN" sz="1200" u="none" strike="noStrike">
                          <a:effectLst/>
                        </a:rPr>
                        <a:t>CS</a:t>
                      </a:r>
                      <a:r>
                        <a:rPr lang="zh-CN" altLang="en-US" sz="1200" u="none" strike="noStrike">
                          <a:effectLst/>
                        </a:rPr>
                        <a:t>装备原价（大概、人民币）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EVOLUTION</a:t>
                      </a:r>
                      <a:r>
                        <a:rPr lang="zh-CN" altLang="en-US" sz="1200" u="none" strike="noStrike">
                          <a:effectLst/>
                        </a:rPr>
                        <a:t>专业版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新西兰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</a:rPr>
                        <a:t>2*12=24</a:t>
                      </a:r>
                      <a:r>
                        <a:rPr lang="zh-CN" altLang="en-US" sz="1200" u="none" strike="noStrike">
                          <a:effectLst/>
                        </a:rPr>
                        <a:t>套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原价：</a:t>
                      </a:r>
                      <a:r>
                        <a:rPr lang="en-US" altLang="zh-CN" sz="1200" u="none" strike="noStrike">
                          <a:effectLst/>
                        </a:rPr>
                        <a:t>283500</a:t>
                      </a:r>
                      <a:r>
                        <a:rPr lang="zh-CN" altLang="en-US" sz="1200" u="none" strike="noStrike">
                          <a:effectLst/>
                        </a:rPr>
                        <a:t>（</a:t>
                      </a:r>
                      <a:r>
                        <a:rPr lang="en-US" altLang="zh-CN" sz="1200" u="none" strike="noStrike">
                          <a:effectLst/>
                        </a:rPr>
                        <a:t>12</a:t>
                      </a:r>
                      <a:r>
                        <a:rPr lang="zh-CN" altLang="en-US" sz="1200" u="none" strike="noStrike">
                          <a:effectLst/>
                        </a:rPr>
                        <a:t>套的原价）*</a:t>
                      </a:r>
                      <a:r>
                        <a:rPr lang="en-US" altLang="zh-CN" sz="1200" u="none" strike="noStrike">
                          <a:effectLst/>
                        </a:rPr>
                        <a:t>2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 </a:t>
                      </a:r>
                      <a:r>
                        <a:rPr lang="en-US" altLang="zh-CN" sz="1200" u="none" strike="noStrike">
                          <a:effectLst/>
                        </a:rPr>
                        <a:t>¥                   567,000.00 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HELIOS 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澳大利亚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</a:rPr>
                        <a:t>39</a:t>
                      </a:r>
                      <a:r>
                        <a:rPr lang="zh-CN" altLang="en-US" sz="1200" u="none" strike="noStrike">
                          <a:effectLst/>
                        </a:rPr>
                        <a:t>套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</a:rPr>
                        <a:t>30</a:t>
                      </a:r>
                      <a:r>
                        <a:rPr lang="zh-CN" altLang="en-US" sz="1200" u="none" strike="noStrike">
                          <a:effectLst/>
                        </a:rPr>
                        <a:t>套原价是</a:t>
                      </a:r>
                      <a:r>
                        <a:rPr lang="en-US" altLang="zh-CN" sz="1200" u="none" strike="noStrike">
                          <a:effectLst/>
                        </a:rPr>
                        <a:t>414000</a:t>
                      </a:r>
                      <a:r>
                        <a:rPr lang="zh-CN" altLang="en-US" sz="1200" u="none" strike="noStrike">
                          <a:effectLst/>
                        </a:rPr>
                        <a:t>元，</a:t>
                      </a:r>
                      <a:r>
                        <a:rPr lang="en-US" altLang="zh-CN" sz="1200" u="none" strike="noStrike">
                          <a:effectLst/>
                        </a:rPr>
                        <a:t>39</a:t>
                      </a:r>
                      <a:r>
                        <a:rPr lang="zh-CN" altLang="en-US" sz="1200" u="none" strike="noStrike">
                          <a:effectLst/>
                        </a:rPr>
                        <a:t>套系统大概是</a:t>
                      </a:r>
                      <a:r>
                        <a:rPr lang="en-US" altLang="zh-CN" sz="1200" u="none" strike="noStrike">
                          <a:effectLst/>
                        </a:rPr>
                        <a:t>520000</a:t>
                      </a:r>
                      <a:r>
                        <a:rPr lang="zh-CN" altLang="en-US" sz="1200" u="none" strike="noStrike">
                          <a:effectLst/>
                        </a:rPr>
                        <a:t>元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 </a:t>
                      </a:r>
                      <a:r>
                        <a:rPr lang="en-US" altLang="zh-CN" sz="1200" u="none" strike="noStrike">
                          <a:effectLst/>
                        </a:rPr>
                        <a:t>¥                   520,000.00 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RIFT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澳大利亚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</a:rPr>
                        <a:t>17</a:t>
                      </a:r>
                      <a:r>
                        <a:rPr lang="zh-CN" altLang="en-US" sz="1200" u="none" strike="noStrike">
                          <a:effectLst/>
                        </a:rPr>
                        <a:t>套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</a:rPr>
                        <a:t>20</a:t>
                      </a:r>
                      <a:r>
                        <a:rPr lang="zh-CN" altLang="en-US" sz="1200" u="none" strike="noStrike">
                          <a:effectLst/>
                        </a:rPr>
                        <a:t>套系统的是</a:t>
                      </a:r>
                      <a:r>
                        <a:rPr lang="en-US" altLang="zh-CN" sz="1200" u="none" strike="noStrike">
                          <a:effectLst/>
                        </a:rPr>
                        <a:t>200800</a:t>
                      </a:r>
                      <a:r>
                        <a:rPr lang="zh-CN" altLang="en-US" sz="1200" u="none" strike="noStrike">
                          <a:effectLst/>
                        </a:rPr>
                        <a:t>元，</a:t>
                      </a:r>
                      <a:r>
                        <a:rPr lang="en-US" altLang="zh-CN" sz="1200" u="none" strike="noStrike">
                          <a:effectLst/>
                        </a:rPr>
                        <a:t>17</a:t>
                      </a:r>
                      <a:r>
                        <a:rPr lang="zh-CN" altLang="en-US" sz="1200" u="none" strike="noStrike">
                          <a:effectLst/>
                        </a:rPr>
                        <a:t>套的大概是</a:t>
                      </a:r>
                      <a:r>
                        <a:rPr lang="en-US" altLang="zh-CN" sz="1200" u="none" strike="noStrike">
                          <a:effectLst/>
                        </a:rPr>
                        <a:t>170680</a:t>
                      </a:r>
                      <a:r>
                        <a:rPr lang="zh-CN" altLang="en-US" sz="1200" u="none" strike="noStrike">
                          <a:effectLst/>
                        </a:rPr>
                        <a:t>。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 </a:t>
                      </a:r>
                      <a:r>
                        <a:rPr lang="en-US" altLang="zh-CN" sz="1200" u="none" strike="noStrike">
                          <a:effectLst/>
                        </a:rPr>
                        <a:t>¥                   170,680.00 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u="none" strike="noStrike">
                          <a:effectLst/>
                        </a:rPr>
                        <a:t>水弹装备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中国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</a:rPr>
                        <a:t>20</a:t>
                      </a:r>
                      <a:r>
                        <a:rPr lang="zh-CN" altLang="en-US" sz="1200" u="none" strike="noStrike">
                          <a:effectLst/>
                        </a:rPr>
                        <a:t>套左右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几千元</a:t>
                      </a:r>
                      <a:r>
                        <a:rPr lang="en-US" altLang="zh-CN" sz="1200" u="none" strike="noStrike">
                          <a:effectLst/>
                        </a:rPr>
                        <a:t>. </a:t>
                      </a:r>
                      <a:r>
                        <a:rPr lang="zh-CN" altLang="en-US" sz="1200" u="none" strike="noStrike">
                          <a:effectLst/>
                        </a:rPr>
                        <a:t>可以忽略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 </a:t>
                      </a:r>
                      <a:r>
                        <a:rPr lang="en-US" altLang="zh-CN" sz="1200" u="none" strike="noStrike">
                          <a:effectLst/>
                        </a:rPr>
                        <a:t>¥                          -   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NERF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>
                          <a:effectLst/>
                        </a:rPr>
                        <a:t>中国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>
                          <a:effectLst/>
                        </a:rPr>
                        <a:t>16</a:t>
                      </a:r>
                      <a:r>
                        <a:rPr lang="zh-CN" altLang="en-US" sz="1200" u="none" strike="noStrike">
                          <a:effectLst/>
                        </a:rPr>
                        <a:t>套左右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几千元</a:t>
                      </a:r>
                      <a:r>
                        <a:rPr lang="en-US" altLang="zh-CN" sz="1200" u="none" strike="noStrike">
                          <a:effectLst/>
                        </a:rPr>
                        <a:t>. </a:t>
                      </a:r>
                      <a:r>
                        <a:rPr lang="zh-CN" altLang="en-US" sz="1200" u="none" strike="noStrike">
                          <a:effectLst/>
                        </a:rPr>
                        <a:t>可以忽略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 </a:t>
                      </a:r>
                      <a:r>
                        <a:rPr lang="en-US" altLang="zh-CN" sz="1200" u="none" strike="noStrike">
                          <a:effectLst/>
                        </a:rPr>
                        <a:t>¥                          -   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18097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VR </a:t>
                      </a:r>
                      <a:r>
                        <a:rPr lang="zh-CN" altLang="en-US" sz="1200" u="none" strike="noStrike">
                          <a:effectLst/>
                        </a:rPr>
                        <a:t>虚拟现实 </a:t>
                      </a:r>
                      <a:r>
                        <a:rPr lang="en-US" sz="1200" u="none" strike="noStrike">
                          <a:effectLst/>
                        </a:rPr>
                        <a:t>HTC VIVE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中国台湾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两套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原价眼睛</a:t>
                      </a:r>
                      <a:r>
                        <a:rPr lang="en-US" altLang="zh-CN" sz="1200" u="none" strike="noStrike">
                          <a:effectLst/>
                        </a:rPr>
                        <a:t>6000+</a:t>
                      </a:r>
                      <a:r>
                        <a:rPr lang="zh-CN" altLang="en-US" sz="1200" u="none" strike="noStrike">
                          <a:effectLst/>
                        </a:rPr>
                        <a:t>电脑</a:t>
                      </a:r>
                      <a:r>
                        <a:rPr lang="en-US" altLang="zh-CN" sz="1200" u="none" strike="noStrike">
                          <a:effectLst/>
                        </a:rPr>
                        <a:t>7000=13000</a:t>
                      </a:r>
                      <a:r>
                        <a:rPr lang="zh-CN" altLang="en-US" sz="1200" u="none" strike="noStrike">
                          <a:effectLst/>
                        </a:rPr>
                        <a:t>元每套，大概</a:t>
                      </a:r>
                      <a:r>
                        <a:rPr lang="en-US" altLang="zh-CN" sz="1200" u="none" strike="noStrike">
                          <a:effectLst/>
                        </a:rPr>
                        <a:t>26000</a:t>
                      </a:r>
                      <a:r>
                        <a:rPr lang="zh-CN" altLang="en-US" sz="1200" u="none" strike="noStrike">
                          <a:effectLst/>
                        </a:rPr>
                        <a:t>元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>
                          <a:effectLst/>
                        </a:rPr>
                        <a:t> </a:t>
                      </a:r>
                      <a:r>
                        <a:rPr lang="en-US" altLang="zh-CN" sz="1200" u="none" strike="noStrike">
                          <a:effectLst/>
                        </a:rPr>
                        <a:t>¥                    26,000.00 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  <a:tr h="180975">
                <a:tc gridSpan="4">
                  <a:txBody>
                    <a:bodyPr/>
                    <a:lstStyle/>
                    <a:p>
                      <a:pPr algn="l" rtl="0" fontAlgn="ctr"/>
                      <a:r>
                        <a:rPr lang="zh-CN" altLang="en-US" sz="1200" u="none" strike="noStrike">
                          <a:effectLst/>
                        </a:rPr>
                        <a:t>游戏装备投资原价，总额</a:t>
                      </a:r>
                      <a:endParaRPr lang="zh-CN" altLang="en-US" sz="1200" b="1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>
                          <a:effectLst/>
                        </a:rPr>
                        <a:t> </a:t>
                      </a:r>
                      <a:r>
                        <a:rPr lang="en-US" altLang="zh-CN" sz="1200" u="none" strike="noStrike" dirty="0">
                          <a:effectLst/>
                        </a:rPr>
                        <a:t>¥             1,283,680.00 </a:t>
                      </a:r>
                      <a:endParaRPr lang="en-US" altLang="zh-CN" sz="1200" b="1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933448" y="688974"/>
            <a:ext cx="10515600" cy="3568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rgbClr val="0070C0"/>
                </a:solidFill>
              </a:rPr>
              <a:t>星际</a:t>
            </a:r>
            <a:r>
              <a:rPr lang="en-US" altLang="zh-CN" dirty="0">
                <a:solidFill>
                  <a:srgbClr val="0070C0"/>
                </a:solidFill>
              </a:rPr>
              <a:t>CS</a:t>
            </a:r>
            <a:r>
              <a:rPr lang="zh-CN" altLang="en-US" dirty="0">
                <a:solidFill>
                  <a:srgbClr val="0070C0"/>
                </a:solidFill>
              </a:rPr>
              <a:t>最明显优势：</a:t>
            </a:r>
            <a:endParaRPr lang="en-US" altLang="zh-CN" dirty="0">
              <a:solidFill>
                <a:srgbClr val="0070C0"/>
              </a:solidFill>
            </a:endParaRPr>
          </a:p>
          <a:p>
            <a:r>
              <a:rPr lang="en-US" altLang="zh-CN" sz="2300" dirty="0"/>
              <a:t>1</a:t>
            </a:r>
            <a:r>
              <a:rPr lang="zh-CN" altLang="en-US" sz="2300" dirty="0"/>
              <a:t>、</a:t>
            </a:r>
            <a:r>
              <a:rPr lang="en-US" altLang="zh-CN" sz="2300" dirty="0"/>
              <a:t>10</a:t>
            </a:r>
            <a:r>
              <a:rPr lang="zh-CN" altLang="en-US" sz="2300" dirty="0"/>
              <a:t>年的历史经验，多次被电视台访问</a:t>
            </a:r>
            <a:endParaRPr lang="en-US" altLang="zh-CN" sz="2300" dirty="0"/>
          </a:p>
          <a:p>
            <a:r>
              <a:rPr lang="en-US" altLang="zh-CN" sz="2300" dirty="0"/>
              <a:t>2</a:t>
            </a:r>
            <a:r>
              <a:rPr lang="zh-CN" altLang="en-US" sz="2300" dirty="0"/>
              <a:t>、国际主流装备最多</a:t>
            </a:r>
            <a:endParaRPr lang="en-US" altLang="zh-CN" sz="2300" dirty="0"/>
          </a:p>
          <a:p>
            <a:r>
              <a:rPr lang="en-US" altLang="zh-CN" sz="2300" dirty="0"/>
              <a:t>3</a:t>
            </a:r>
            <a:r>
              <a:rPr lang="zh-CN" altLang="en-US" sz="2300" dirty="0"/>
              <a:t>、名字、</a:t>
            </a:r>
            <a:r>
              <a:rPr lang="en-US" altLang="zh-CN" sz="2300" dirty="0"/>
              <a:t>logo</a:t>
            </a:r>
            <a:r>
              <a:rPr lang="zh-CN" altLang="en-US" sz="2300" dirty="0"/>
              <a:t>用版权注册保护</a:t>
            </a:r>
            <a:endParaRPr lang="en-US" altLang="zh-CN" sz="2300" dirty="0"/>
          </a:p>
          <a:p>
            <a:r>
              <a:rPr lang="en-US" altLang="zh-CN" sz="2300" dirty="0"/>
              <a:t>4</a:t>
            </a:r>
            <a:r>
              <a:rPr lang="zh-CN" altLang="en-US" sz="2300" dirty="0"/>
              <a:t>、有自己开发游戏的能力，并有一份游戏专利：双人靶子场（专利号：</a:t>
            </a:r>
            <a:r>
              <a:rPr lang="en-US" altLang="zh-CN" sz="2300" dirty="0"/>
              <a:t>2018111648124</a:t>
            </a:r>
            <a:r>
              <a:rPr lang="zh-CN" altLang="en-US" sz="2300" dirty="0"/>
              <a:t>）</a:t>
            </a:r>
            <a:endParaRPr lang="en-US" altLang="zh-CN" sz="2300" dirty="0"/>
          </a:p>
          <a:p>
            <a:r>
              <a:rPr lang="en-US" altLang="zh-CN" sz="2300" dirty="0"/>
              <a:t>5</a:t>
            </a:r>
            <a:r>
              <a:rPr lang="zh-CN" altLang="en-US" sz="2300" dirty="0"/>
              <a:t>、在</a:t>
            </a:r>
            <a:r>
              <a:rPr lang="en-US" altLang="zh-CN" sz="2300" dirty="0"/>
              <a:t>EVOLUTION</a:t>
            </a:r>
            <a:r>
              <a:rPr lang="zh-CN" altLang="en-US" sz="2300" dirty="0"/>
              <a:t>系统上开发了一份独特高级游戏模式“真人英雄”，每个玩家可以选择一个不同英雄的身份打战，目前有</a:t>
            </a:r>
            <a:r>
              <a:rPr lang="en-US" altLang="zh-CN" sz="2300" dirty="0"/>
              <a:t>13</a:t>
            </a:r>
            <a:r>
              <a:rPr lang="zh-CN" altLang="en-US" sz="2300" dirty="0"/>
              <a:t>个英雄可以选择（还有特殊人物在测试中），英雄特殊能力包括：给队友补血能力，隐形能力，自动自补血能力，多抢可以通过按钮互换，等等</a:t>
            </a:r>
            <a:endParaRPr lang="en-US" altLang="zh-CN" sz="2300" dirty="0"/>
          </a:p>
          <a:p>
            <a:r>
              <a:rPr lang="en-US" altLang="zh-CN" sz="2300" dirty="0"/>
              <a:t>6</a:t>
            </a:r>
            <a:r>
              <a:rPr lang="zh-CN" altLang="en-US" sz="2300" dirty="0"/>
              <a:t>、应该是全世界最高级的类似系统，虽然操作比较复杂，需要开始游戏之前比较长的讲解时间，不过这个也是优势，可以加长整个游戏时间的体验，我相信值得推广。</a:t>
            </a:r>
            <a:endParaRPr lang="en-US" altLang="zh-CN" sz="2300" dirty="0"/>
          </a:p>
          <a:p>
            <a:r>
              <a:rPr lang="en-US" altLang="zh-CN" sz="2300" dirty="0"/>
              <a:t>7</a:t>
            </a:r>
            <a:r>
              <a:rPr lang="zh-CN" altLang="en-US" sz="2300" dirty="0"/>
              <a:t>、在附近的盛悦广场有经营了</a:t>
            </a:r>
            <a:r>
              <a:rPr lang="en-US" altLang="zh-CN" sz="2300" dirty="0"/>
              <a:t>5</a:t>
            </a:r>
            <a:r>
              <a:rPr lang="zh-CN" altLang="en-US" sz="2300" dirty="0"/>
              <a:t>年，附近有积累了一定的真人</a:t>
            </a:r>
            <a:r>
              <a:rPr lang="en-US" altLang="zh-CN" sz="2300" dirty="0"/>
              <a:t>CS</a:t>
            </a:r>
            <a:r>
              <a:rPr lang="zh-CN" altLang="en-US" sz="2300" dirty="0"/>
              <a:t>爱好者</a:t>
            </a:r>
            <a:endParaRPr lang="en-US" altLang="zh-CN" sz="2300" dirty="0"/>
          </a:p>
        </p:txBody>
      </p:sp>
      <p:sp>
        <p:nvSpPr>
          <p:cNvPr id="5" name="标题 1"/>
          <p:cNvSpPr txBox="1"/>
          <p:nvPr/>
        </p:nvSpPr>
        <p:spPr>
          <a:xfrm>
            <a:off x="933448" y="4257669"/>
            <a:ext cx="10820400" cy="2600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100" dirty="0">
                <a:solidFill>
                  <a:srgbClr val="0070C0"/>
                </a:solidFill>
              </a:rPr>
              <a:t>星际</a:t>
            </a:r>
            <a:r>
              <a:rPr lang="en-US" altLang="zh-CN" sz="4100" dirty="0">
                <a:solidFill>
                  <a:srgbClr val="0070C0"/>
                </a:solidFill>
              </a:rPr>
              <a:t>CS</a:t>
            </a:r>
            <a:r>
              <a:rPr lang="zh-CN" altLang="en-US" sz="4100" dirty="0">
                <a:solidFill>
                  <a:srgbClr val="0070C0"/>
                </a:solidFill>
              </a:rPr>
              <a:t>缺点：</a:t>
            </a:r>
            <a:endParaRPr lang="en-US" altLang="zh-CN" sz="4100" dirty="0">
              <a:solidFill>
                <a:srgbClr val="0070C0"/>
              </a:solidFill>
            </a:endParaRPr>
          </a:p>
          <a:p>
            <a:r>
              <a:rPr lang="en-US" altLang="zh-CN" sz="2100" dirty="0"/>
              <a:t>1</a:t>
            </a:r>
            <a:r>
              <a:rPr lang="zh-CN" altLang="en-US" sz="2100" dirty="0"/>
              <a:t>、到现在我们没有一个很专业做广告宣传的负责人，希望可以推荐，也希望您可以参与带来玩家（带来玩家的人可以享受一定的回扣。使用销售平台：抖音）</a:t>
            </a:r>
            <a:endParaRPr lang="en-US" altLang="zh-CN" sz="2100" dirty="0"/>
          </a:p>
          <a:p>
            <a:r>
              <a:rPr lang="en-US" altLang="zh-CN" sz="2100" dirty="0"/>
              <a:t>2</a:t>
            </a:r>
            <a:r>
              <a:rPr lang="zh-CN" altLang="en-US" sz="2100" dirty="0"/>
              <a:t>、原来主要做外国人市场，不过从</a:t>
            </a:r>
            <a:r>
              <a:rPr lang="en-US" altLang="zh-CN" sz="2100" dirty="0"/>
              <a:t>2020</a:t>
            </a:r>
            <a:r>
              <a:rPr lang="zh-CN" altLang="en-US" sz="2100" dirty="0"/>
              <a:t>年（疫情）开始基本上都是中国人为客人，现在我们已经调整了宣传，针对广州人推广了。</a:t>
            </a:r>
            <a:endParaRPr lang="en-US" altLang="zh-CN" sz="2100" dirty="0"/>
          </a:p>
          <a:p>
            <a:r>
              <a:rPr lang="en-US" altLang="zh-CN" sz="2100" dirty="0"/>
              <a:t>3</a:t>
            </a:r>
            <a:r>
              <a:rPr lang="zh-CN" altLang="en-US" sz="2100" dirty="0"/>
              <a:t>、现金投资能力低，不过这个商场的装修投资因为已经有可以使用的场地分割，所以不用投资太多来做战区。</a:t>
            </a:r>
            <a:endParaRPr lang="en-US" altLang="zh-CN" sz="21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823" y="413584"/>
            <a:ext cx="1164729" cy="15529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347" y="413584"/>
            <a:ext cx="1973764" cy="140795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2305845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/>
              <a:t>3</a:t>
            </a:r>
            <a:r>
              <a:rPr lang="zh-CN" altLang="en-US" dirty="0"/>
              <a:t>、星际</a:t>
            </a:r>
            <a:r>
              <a:rPr lang="en-US" altLang="zh-CN" dirty="0"/>
              <a:t>CS</a:t>
            </a:r>
            <a:br>
              <a:rPr lang="en-US" altLang="zh-CN" dirty="0"/>
            </a:br>
            <a:r>
              <a:rPr lang="zh-CN" altLang="en-US" dirty="0"/>
              <a:t>全世界独特游戏模：“真人英雄”介绍</a:t>
            </a:r>
            <a:endParaRPr lang="zh-CN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2580" y="-636"/>
            <a:ext cx="12558888" cy="706437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716" y="-90805"/>
            <a:ext cx="12353432" cy="694880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730" y="0"/>
            <a:ext cx="12481730" cy="702097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891507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/>
              <a:t>4</a:t>
            </a:r>
            <a:r>
              <a:rPr lang="zh-CN" altLang="en-US" dirty="0"/>
              <a:t>、星际</a:t>
            </a:r>
            <a:r>
              <a:rPr lang="en-US" altLang="zh-CN" dirty="0"/>
              <a:t>CS</a:t>
            </a:r>
            <a:r>
              <a:rPr lang="zh-CN" altLang="en-US" dirty="0"/>
              <a:t>为什么找信地方合作？</a:t>
            </a:r>
            <a:endParaRPr lang="zh-CN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goodbye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17995" y="0"/>
            <a:ext cx="5374005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514475" y="2471738"/>
            <a:ext cx="30911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我们星际</a:t>
            </a:r>
            <a:r>
              <a:rPr lang="en-US" altLang="zh-CN" dirty="0"/>
              <a:t>CS</a:t>
            </a:r>
            <a:r>
              <a:rPr lang="zh-CN" altLang="en-US" dirty="0"/>
              <a:t>的店由于商场的要求需要关闭。这是我们给玩家的通知。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六元素店目前还能使用几个星期，不过我们需要快速找新的合作方了。</a:t>
            </a:r>
            <a:endParaRPr lang="en-US" altLang="zh-CN" dirty="0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2523</Words>
  <Application>WPS Presentation</Application>
  <PresentationFormat>宽屏</PresentationFormat>
  <Paragraphs>287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Arial</vt:lpstr>
      <vt:lpstr>宋体</vt:lpstr>
      <vt:lpstr>Wingdings</vt:lpstr>
      <vt:lpstr>Perpetua</vt:lpstr>
      <vt:lpstr>Calibri</vt:lpstr>
      <vt:lpstr>Calibri Light</vt:lpstr>
      <vt:lpstr>微软雅黑</vt:lpstr>
      <vt:lpstr>Arial Unicode MS</vt:lpstr>
      <vt:lpstr>等线</vt:lpstr>
      <vt:lpstr>Wingdings</vt:lpstr>
      <vt:lpstr>Office Theme</vt:lpstr>
      <vt:lpstr>PowerPoint 演示文稿</vt:lpstr>
      <vt:lpstr>1、星际CS历史介绍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2、星际CS投资 富力儿童世界二期 意向主要数据</vt:lpstr>
      <vt:lpstr>星际CS投资主要数据：</vt:lpstr>
      <vt:lpstr>PowerPoint 演示文稿</vt:lpstr>
      <vt:lpstr>3、星际CS 全世界独特游戏模：“真人英雄”介绍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4、星际CS为什么找信地方合作？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admin</dc:creator>
  <cp:lastModifiedBy>admin</cp:lastModifiedBy>
  <cp:revision>50</cp:revision>
  <dcterms:created xsi:type="dcterms:W3CDTF">2022-10-06T13:19:00Z</dcterms:created>
  <dcterms:modified xsi:type="dcterms:W3CDTF">2023-05-11T13:02:59Z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0B7FCCB561FB4304AB2A1563A00ED745</vt:lpwstr>
  </property>
  <property fmtid="{D5CDD505-2E9C-101B-9397-08002B2CF9AE}" pid="3" name="KSOProductBuildVer">
    <vt:lpwstr>1033-11.2.0.11537</vt:lpwstr>
  </property>
</Properties>
</file>